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83" r:id="rId4"/>
    <p:sldId id="307" r:id="rId5"/>
    <p:sldId id="310" r:id="rId6"/>
    <p:sldId id="318" r:id="rId7"/>
    <p:sldId id="312" r:id="rId8"/>
    <p:sldId id="326" r:id="rId9"/>
    <p:sldId id="309" r:id="rId10"/>
    <p:sldId id="311" r:id="rId11"/>
    <p:sldId id="313" r:id="rId12"/>
    <p:sldId id="328" r:id="rId13"/>
    <p:sldId id="317" r:id="rId14"/>
    <p:sldId id="305" r:id="rId15"/>
    <p:sldId id="324" r:id="rId16"/>
    <p:sldId id="316" r:id="rId17"/>
    <p:sldId id="325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ED41-427B-4854-9581-287DB79AB644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CEC09-CC85-4F43-8E54-4E5AD5624EE9}" type="slidenum">
              <a:rPr lang="en-GB" smtClean="0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4.jpg"/><Relationship Id="rId4" Type="http://schemas.openxmlformats.org/officeDocument/2006/relationships/image" Target="../media/image27.jp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27" y="973920"/>
            <a:ext cx="8229600" cy="1143000"/>
          </a:xfrm>
        </p:spPr>
        <p:txBody>
          <a:bodyPr>
            <a:noAutofit/>
          </a:bodyPr>
          <a:lstStyle/>
          <a:p>
            <a:r>
              <a:rPr lang="da-DK" sz="5400" b="1" i="1" dirty="0"/>
              <a:t>” Der </a:t>
            </a:r>
            <a:r>
              <a:rPr lang="da-DK" sz="5400" b="1" i="1" dirty="0" err="1"/>
              <a:t>Volksempfänger</a:t>
            </a:r>
            <a:r>
              <a:rPr lang="da-DK" sz="5400" b="1" i="1" dirty="0"/>
              <a:t> – Radioen i Det Tredje Rige”</a:t>
            </a:r>
            <a:br>
              <a:rPr lang="da-DK" sz="5400" b="1" i="1" dirty="0"/>
            </a:br>
            <a:endParaRPr lang="en-US" sz="5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026413" y="6016724"/>
            <a:ext cx="308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OZ2CBA Frank og OZ4BM Bent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1218"/>
            <a:ext cx="8691773" cy="18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modeller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„VE 301“ = 30</a:t>
            </a:r>
            <a:r>
              <a:rPr lang="de-DE" dirty="0"/>
              <a:t>. </a:t>
            </a:r>
            <a:r>
              <a:rPr lang="de-DE" dirty="0" err="1" smtClean="0"/>
              <a:t>januar</a:t>
            </a:r>
            <a:r>
              <a:rPr lang="de-DE" dirty="0" smtClean="0"/>
              <a:t> </a:t>
            </a:r>
            <a:r>
              <a:rPr lang="de-DE" dirty="0"/>
              <a:t>1933.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Adolf </a:t>
            </a:r>
            <a:r>
              <a:rPr lang="de-DE" dirty="0"/>
              <a:t>Hitler </a:t>
            </a:r>
            <a:r>
              <a:rPr lang="de-DE" dirty="0" smtClean="0"/>
              <a:t> </a:t>
            </a:r>
            <a:r>
              <a:rPr lang="de-DE" dirty="0" err="1" smtClean="0"/>
              <a:t>bliver</a:t>
            </a:r>
            <a:r>
              <a:rPr lang="de-DE" dirty="0" smtClean="0"/>
              <a:t> Reichskanzler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0" y="1417638"/>
            <a:ext cx="2421169" cy="3623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169860" cy="3140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0990" y="4957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Volksempfänger,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Typ </a:t>
            </a:r>
            <a:r>
              <a:rPr lang="de-DE" dirty="0"/>
              <a:t>DKE38 </a:t>
            </a:r>
            <a:r>
              <a:rPr lang="de-DE" dirty="0" smtClean="0"/>
              <a:t>(</a:t>
            </a:r>
            <a:r>
              <a:rPr lang="de-DE" dirty="0" err="1" smtClean="0"/>
              <a:t>bygget</a:t>
            </a:r>
            <a:r>
              <a:rPr lang="de-DE" dirty="0" smtClean="0"/>
              <a:t> </a:t>
            </a:r>
            <a:r>
              <a:rPr lang="de-DE" dirty="0" err="1" smtClean="0"/>
              <a:t>fra</a:t>
            </a:r>
            <a:r>
              <a:rPr lang="de-DE" dirty="0" smtClean="0"/>
              <a:t> 1938 – 1944)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0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 err="1" smtClean="0"/>
              <a:t>Fakta</a:t>
            </a:r>
            <a:r>
              <a:rPr lang="en-GB" dirty="0" smtClean="0"/>
              <a:t> </a:t>
            </a:r>
            <a:r>
              <a:rPr lang="en-GB" dirty="0" err="1" smtClean="0"/>
              <a:t>viden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1262945"/>
            <a:ext cx="77768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Antal </a:t>
            </a:r>
            <a:r>
              <a:rPr lang="de-DE" sz="2000" dirty="0" err="1" smtClean="0"/>
              <a:t>af</a:t>
            </a:r>
            <a:r>
              <a:rPr lang="de-DE" sz="2000" dirty="0" smtClean="0"/>
              <a:t> </a:t>
            </a:r>
            <a:r>
              <a:rPr lang="de-DE" sz="2000" dirty="0" err="1" smtClean="0"/>
              <a:t>radio</a:t>
            </a:r>
            <a:r>
              <a:rPr lang="de-DE" sz="2000" dirty="0" smtClean="0"/>
              <a:t> </a:t>
            </a:r>
            <a:r>
              <a:rPr lang="de-DE" sz="2000" dirty="0" err="1" smtClean="0"/>
              <a:t>lyttere</a:t>
            </a:r>
            <a:r>
              <a:rPr lang="de-DE" sz="2000" dirty="0" smtClean="0"/>
              <a:t> i </a:t>
            </a:r>
            <a:r>
              <a:rPr lang="de-DE" sz="2000" dirty="0" err="1" smtClean="0"/>
              <a:t>Tyskland</a:t>
            </a:r>
            <a:r>
              <a:rPr lang="de-DE" sz="2000" dirty="0" smtClean="0"/>
              <a:t> </a:t>
            </a:r>
            <a:r>
              <a:rPr lang="de-DE" sz="2000" dirty="0" err="1" smtClean="0"/>
              <a:t>var</a:t>
            </a:r>
            <a:r>
              <a:rPr lang="de-DE" sz="2000" dirty="0" smtClean="0"/>
              <a:t> ca. 4 </a:t>
            </a:r>
            <a:r>
              <a:rPr lang="de-DE" sz="2000" dirty="0" err="1" smtClean="0"/>
              <a:t>millioner</a:t>
            </a:r>
            <a:r>
              <a:rPr lang="de-DE" sz="2000" dirty="0" smtClean="0"/>
              <a:t> i starten </a:t>
            </a:r>
            <a:r>
              <a:rPr lang="de-DE" sz="2000" dirty="0" err="1" smtClean="0"/>
              <a:t>af</a:t>
            </a:r>
            <a:r>
              <a:rPr lang="de-DE" sz="2000" dirty="0" smtClean="0"/>
              <a:t> 1932 og </a:t>
            </a:r>
            <a:r>
              <a:rPr lang="de-DE" sz="2000" dirty="0" err="1" smtClean="0"/>
              <a:t>voksede</a:t>
            </a:r>
            <a:r>
              <a:rPr lang="de-DE" sz="2000" dirty="0" smtClean="0"/>
              <a:t> </a:t>
            </a:r>
            <a:r>
              <a:rPr lang="de-DE" sz="2000" dirty="0" err="1" smtClean="0"/>
              <a:t>til</a:t>
            </a:r>
            <a:r>
              <a:rPr lang="de-DE" sz="2000" dirty="0" smtClean="0"/>
              <a:t> </a:t>
            </a:r>
            <a:r>
              <a:rPr lang="de-DE" sz="2000" dirty="0" err="1" smtClean="0"/>
              <a:t>over</a:t>
            </a:r>
            <a:r>
              <a:rPr lang="de-DE" sz="2000" dirty="0" smtClean="0"/>
              <a:t> 12 </a:t>
            </a:r>
            <a:r>
              <a:rPr lang="de-DE" sz="2000" dirty="0" err="1" smtClean="0"/>
              <a:t>millioner</a:t>
            </a:r>
            <a:r>
              <a:rPr lang="de-DE" sz="2000" dirty="0" smtClean="0"/>
              <a:t> i </a:t>
            </a:r>
            <a:r>
              <a:rPr lang="de-DE" sz="2000" dirty="0" err="1" smtClean="0"/>
              <a:t>midten</a:t>
            </a:r>
            <a:r>
              <a:rPr lang="de-DE" sz="2000" dirty="0" smtClean="0"/>
              <a:t> </a:t>
            </a:r>
            <a:r>
              <a:rPr lang="de-DE" sz="2000" dirty="0" err="1" smtClean="0"/>
              <a:t>af</a:t>
            </a:r>
            <a:r>
              <a:rPr lang="de-DE" sz="2000" dirty="0" smtClean="0"/>
              <a:t> 1939</a:t>
            </a:r>
            <a:r>
              <a:rPr lang="de-DE" sz="2000" dirty="0"/>
              <a:t>. 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 1934 </a:t>
            </a:r>
            <a:r>
              <a:rPr lang="de-DE" sz="2000" dirty="0" err="1" smtClean="0"/>
              <a:t>kunne</a:t>
            </a:r>
            <a:r>
              <a:rPr lang="de-DE" sz="2000" dirty="0" smtClean="0"/>
              <a:t> man i </a:t>
            </a:r>
            <a:r>
              <a:rPr lang="de-DE" sz="2000" dirty="0" err="1" smtClean="0"/>
              <a:t>Tyskland</a:t>
            </a:r>
            <a:r>
              <a:rPr lang="de-DE" sz="2000" dirty="0" smtClean="0"/>
              <a:t> </a:t>
            </a:r>
            <a:r>
              <a:rPr lang="de-DE" sz="2000" dirty="0" err="1" smtClean="0"/>
              <a:t>nå</a:t>
            </a:r>
            <a:r>
              <a:rPr lang="de-DE" sz="2000" dirty="0" smtClean="0"/>
              <a:t> 33,3 % </a:t>
            </a:r>
            <a:r>
              <a:rPr lang="de-DE" sz="2000" dirty="0" err="1" smtClean="0"/>
              <a:t>af</a:t>
            </a:r>
            <a:r>
              <a:rPr lang="de-DE" sz="2000" dirty="0" smtClean="0"/>
              <a:t> </a:t>
            </a:r>
            <a:r>
              <a:rPr lang="de-DE" sz="2000" dirty="0" err="1" smtClean="0"/>
              <a:t>befolkningen</a:t>
            </a:r>
            <a:r>
              <a:rPr lang="de-DE" sz="2000" dirty="0" smtClean="0"/>
              <a:t> via </a:t>
            </a:r>
            <a:r>
              <a:rPr lang="de-DE" sz="2000" dirty="0" err="1" smtClean="0"/>
              <a:t>Radiomediet</a:t>
            </a:r>
            <a:r>
              <a:rPr lang="de-DE" sz="2000" dirty="0" smtClean="0"/>
              <a:t> – </a:t>
            </a:r>
            <a:r>
              <a:rPr lang="de-DE" sz="2000" dirty="0" err="1" smtClean="0"/>
              <a:t>til</a:t>
            </a:r>
            <a:r>
              <a:rPr lang="de-DE" sz="2000" dirty="0" smtClean="0"/>
              <a:t> </a:t>
            </a:r>
            <a:r>
              <a:rPr lang="de-DE" sz="2000" dirty="0" err="1" smtClean="0"/>
              <a:t>sammenligning</a:t>
            </a:r>
            <a:r>
              <a:rPr lang="de-DE" sz="2000" dirty="0" smtClean="0"/>
              <a:t> </a:t>
            </a:r>
            <a:r>
              <a:rPr lang="de-DE" sz="2000" dirty="0" err="1" smtClean="0"/>
              <a:t>nåede</a:t>
            </a:r>
            <a:r>
              <a:rPr lang="de-DE" sz="2000" dirty="0" smtClean="0"/>
              <a:t> USA 78,3% og </a:t>
            </a:r>
            <a:r>
              <a:rPr lang="de-DE" sz="2000" dirty="0" err="1" smtClean="0"/>
              <a:t>Storbritatien</a:t>
            </a:r>
            <a:r>
              <a:rPr lang="de-DE" sz="2000" dirty="0" smtClean="0"/>
              <a:t> 66,1% </a:t>
            </a:r>
            <a:r>
              <a:rPr lang="de-DE" sz="2000" dirty="0" err="1" smtClean="0"/>
              <a:t>af</a:t>
            </a:r>
            <a:r>
              <a:rPr lang="de-DE" sz="2000" dirty="0" smtClean="0"/>
              <a:t> </a:t>
            </a:r>
            <a:r>
              <a:rPr lang="de-DE" sz="2000" dirty="0" err="1" smtClean="0"/>
              <a:t>deres</a:t>
            </a:r>
            <a:r>
              <a:rPr lang="de-DE" sz="2000" dirty="0" smtClean="0"/>
              <a:t> </a:t>
            </a:r>
            <a:r>
              <a:rPr lang="de-DE" sz="2000" dirty="0" err="1" smtClean="0"/>
              <a:t>befolkninger</a:t>
            </a:r>
            <a:r>
              <a:rPr lang="de-DE" sz="2000" dirty="0" smtClean="0"/>
              <a:t>. </a:t>
            </a:r>
            <a:r>
              <a:rPr lang="de-DE" sz="2000" dirty="0" err="1" smtClean="0"/>
              <a:t>Frem</a:t>
            </a:r>
            <a:r>
              <a:rPr lang="de-DE" sz="2000" dirty="0" smtClean="0"/>
              <a:t> </a:t>
            </a:r>
            <a:r>
              <a:rPr lang="de-DE" sz="2000" dirty="0" err="1" smtClean="0"/>
              <a:t>til</a:t>
            </a:r>
            <a:r>
              <a:rPr lang="de-DE" sz="2000" dirty="0" smtClean="0"/>
              <a:t> 1937 </a:t>
            </a:r>
            <a:r>
              <a:rPr lang="de-DE" sz="2000" dirty="0" err="1" smtClean="0"/>
              <a:t>steg</a:t>
            </a:r>
            <a:r>
              <a:rPr lang="de-DE" sz="2000" dirty="0" smtClean="0"/>
              <a:t> </a:t>
            </a:r>
            <a:r>
              <a:rPr lang="de-DE" sz="2000" dirty="0" err="1" smtClean="0"/>
              <a:t>dette</a:t>
            </a:r>
            <a:r>
              <a:rPr lang="de-DE" sz="2000" dirty="0" smtClean="0"/>
              <a:t> </a:t>
            </a:r>
            <a:r>
              <a:rPr lang="de-DE" sz="2000" dirty="0" err="1" smtClean="0"/>
              <a:t>tal</a:t>
            </a:r>
            <a:r>
              <a:rPr lang="de-DE" sz="2000" dirty="0" smtClean="0"/>
              <a:t> i </a:t>
            </a:r>
            <a:r>
              <a:rPr lang="de-DE" sz="2000" dirty="0" err="1" smtClean="0"/>
              <a:t>Tyskland</a:t>
            </a:r>
            <a:r>
              <a:rPr lang="de-DE" sz="2000" dirty="0" smtClean="0"/>
              <a:t> 46,9%. </a:t>
            </a:r>
          </a:p>
          <a:p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Prisen </a:t>
            </a:r>
            <a:r>
              <a:rPr lang="de-DE" sz="2000" dirty="0" err="1"/>
              <a:t>for</a:t>
            </a:r>
            <a:r>
              <a:rPr lang="de-DE" sz="2000" dirty="0"/>
              <a:t> en Volksempfänger </a:t>
            </a:r>
            <a:r>
              <a:rPr lang="de-DE" sz="2000" dirty="0" err="1"/>
              <a:t>med</a:t>
            </a:r>
            <a:r>
              <a:rPr lang="de-DE" sz="2000" dirty="0"/>
              <a:t> </a:t>
            </a:r>
            <a:r>
              <a:rPr lang="de-DE" sz="2000" dirty="0" err="1"/>
              <a:t>strøm</a:t>
            </a:r>
            <a:r>
              <a:rPr lang="de-DE" sz="2000" dirty="0"/>
              <a:t> </a:t>
            </a:r>
            <a:r>
              <a:rPr lang="de-DE" sz="2000" dirty="0" err="1" smtClean="0"/>
              <a:t>forsyning</a:t>
            </a:r>
            <a:r>
              <a:rPr lang="de-DE" sz="2000" dirty="0"/>
              <a:t>, </a:t>
            </a:r>
            <a:r>
              <a:rPr lang="de-DE" sz="2000" dirty="0" err="1"/>
              <a:t>var</a:t>
            </a:r>
            <a:r>
              <a:rPr lang="de-DE" sz="2000" dirty="0"/>
              <a:t> i </a:t>
            </a:r>
            <a:r>
              <a:rPr lang="de-DE" sz="2000" dirty="0" smtClean="0"/>
              <a:t>1933</a:t>
            </a:r>
            <a:br>
              <a:rPr lang="de-DE" sz="2000" dirty="0" smtClean="0"/>
            </a:br>
            <a:r>
              <a:rPr lang="de-DE" sz="2000" dirty="0" smtClean="0"/>
              <a:t>= </a:t>
            </a:r>
            <a:r>
              <a:rPr lang="de-DE" sz="2000" dirty="0"/>
              <a:t>76 Reichsmark (i </a:t>
            </a:r>
            <a:r>
              <a:rPr lang="de-DE" sz="2000" dirty="0" err="1"/>
              <a:t>dag</a:t>
            </a:r>
            <a:r>
              <a:rPr lang="de-DE" sz="2000" dirty="0"/>
              <a:t> </a:t>
            </a:r>
            <a:r>
              <a:rPr lang="de-DE" sz="2000" dirty="0" err="1" smtClean="0"/>
              <a:t>varende</a:t>
            </a:r>
            <a:r>
              <a:rPr lang="de-DE" sz="2000" dirty="0" smtClean="0"/>
              <a:t> </a:t>
            </a:r>
            <a:r>
              <a:rPr lang="de-DE" sz="2000" dirty="0" err="1" smtClean="0"/>
              <a:t>til</a:t>
            </a:r>
            <a:r>
              <a:rPr lang="de-DE" sz="2000" dirty="0" smtClean="0"/>
              <a:t> 325 </a:t>
            </a:r>
            <a:r>
              <a:rPr lang="de-DE" sz="2000" dirty="0"/>
              <a:t>Euro)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En </a:t>
            </a:r>
            <a:r>
              <a:rPr lang="de-DE" sz="2000" dirty="0" err="1"/>
              <a:t>batteri</a:t>
            </a:r>
            <a:r>
              <a:rPr lang="de-DE" sz="2000" dirty="0"/>
              <a:t> </a:t>
            </a:r>
            <a:r>
              <a:rPr lang="de-DE" sz="2000" dirty="0" err="1"/>
              <a:t>version</a:t>
            </a:r>
            <a:r>
              <a:rPr lang="de-DE" sz="2000" dirty="0"/>
              <a:t> </a:t>
            </a:r>
            <a:r>
              <a:rPr lang="de-DE" sz="2000" dirty="0" err="1"/>
              <a:t>kostede</a:t>
            </a:r>
            <a:r>
              <a:rPr lang="de-DE" sz="2000" dirty="0"/>
              <a:t> 65 Reichsmark</a:t>
            </a:r>
            <a:r>
              <a:rPr lang="de-DE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Volksempfänger DKE38 </a:t>
            </a:r>
            <a:r>
              <a:rPr lang="de-DE" sz="2000" dirty="0" err="1" smtClean="0"/>
              <a:t>blev</a:t>
            </a:r>
            <a:r>
              <a:rPr lang="de-DE" sz="2000" dirty="0" smtClean="0"/>
              <a:t> </a:t>
            </a:r>
            <a:r>
              <a:rPr lang="de-DE" sz="2000" dirty="0" err="1" smtClean="0"/>
              <a:t>solgt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35 Reichsmark … </a:t>
            </a:r>
            <a:r>
              <a:rPr lang="de-DE" sz="2000" dirty="0" err="1" smtClean="0"/>
              <a:t>efter</a:t>
            </a:r>
            <a:r>
              <a:rPr lang="de-DE" sz="2000" dirty="0" smtClean="0"/>
              <a:t> 1938</a:t>
            </a:r>
          </a:p>
          <a:p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I 1943 havde man </a:t>
            </a:r>
            <a:r>
              <a:rPr lang="da-DK" sz="2000" dirty="0" err="1" smtClean="0"/>
              <a:t>ca</a:t>
            </a:r>
            <a:r>
              <a:rPr lang="da-DK" sz="2000" dirty="0" smtClean="0"/>
              <a:t> 16 </a:t>
            </a:r>
            <a:r>
              <a:rPr lang="da-DK" sz="2000" dirty="0" err="1" smtClean="0"/>
              <a:t>mio</a:t>
            </a:r>
            <a:r>
              <a:rPr lang="da-DK" sz="2000" dirty="0" smtClean="0"/>
              <a:t> radiolyttere  </a:t>
            </a:r>
            <a:r>
              <a:rPr lang="da-DK" sz="2000" dirty="0"/>
              <a:t>– </a:t>
            </a:r>
            <a:r>
              <a:rPr lang="da-DK" sz="2000" dirty="0" smtClean="0"/>
              <a:t>hver </a:t>
            </a:r>
            <a:r>
              <a:rPr lang="da-DK" sz="2000" dirty="0"/>
              <a:t>betalte 2 </a:t>
            </a:r>
            <a:r>
              <a:rPr lang="da-DK" sz="2000" dirty="0" err="1"/>
              <a:t>Reichsmark</a:t>
            </a:r>
            <a:r>
              <a:rPr lang="da-DK" sz="2000" dirty="0"/>
              <a:t> per måned.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… propaganda </a:t>
            </a:r>
            <a:r>
              <a:rPr lang="en-GB" sz="4000" dirty="0" err="1" smtClean="0"/>
              <a:t>i</a:t>
            </a:r>
            <a:r>
              <a:rPr lang="en-GB" sz="4000" dirty="0" smtClean="0"/>
              <a:t> radio, film mv.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" y="996388"/>
            <a:ext cx="2284963" cy="2611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99893"/>
            <a:ext cx="1908801" cy="2281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64" y="996388"/>
            <a:ext cx="1820450" cy="2669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89553"/>
            <a:ext cx="2470000" cy="3025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0" y="3770677"/>
            <a:ext cx="1468183" cy="2097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3963676" cy="28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De </a:t>
            </a:r>
            <a:r>
              <a:rPr lang="en-GB" sz="3200" dirty="0" err="1" smtClean="0"/>
              <a:t>første</a:t>
            </a:r>
            <a:r>
              <a:rPr lang="en-GB" sz="3200" dirty="0" smtClean="0"/>
              <a:t> </a:t>
            </a:r>
            <a:r>
              <a:rPr lang="en-GB" sz="3200" dirty="0" err="1" smtClean="0"/>
              <a:t>år</a:t>
            </a:r>
            <a:r>
              <a:rPr lang="en-GB" sz="3200" dirty="0" smtClean="0"/>
              <a:t> - “</a:t>
            </a:r>
            <a:r>
              <a:rPr lang="en-GB" sz="3200" dirty="0" err="1"/>
              <a:t>p</a:t>
            </a:r>
            <a:r>
              <a:rPr lang="en-GB" sz="3200" dirty="0" err="1" smtClean="0"/>
              <a:t>ositiv</a:t>
            </a:r>
            <a:r>
              <a:rPr lang="en-GB" sz="3200" dirty="0" smtClean="0"/>
              <a:t>” propaganda 1933 - 1938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9" y="1196752"/>
            <a:ext cx="2623888" cy="175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9" y="3212976"/>
            <a:ext cx="2276872" cy="1707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89183"/>
            <a:ext cx="2378776" cy="2317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71600"/>
            <a:ext cx="2026915" cy="2860846"/>
          </a:xfrm>
          <a:prstGeom prst="rect">
            <a:avLst/>
          </a:prstGeom>
        </p:spPr>
      </p:pic>
      <p:pic>
        <p:nvPicPr>
          <p:cNvPr id="1026" name="Picture 2" descr="http://www.ww2incolor.com/d/232044-4/LGi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9" y="5029735"/>
            <a:ext cx="2486248" cy="16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02" y="4409440"/>
            <a:ext cx="2983304" cy="2246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02" y="971600"/>
            <a:ext cx="1593657" cy="2279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58" y="1547232"/>
            <a:ext cx="1593519" cy="228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Propaganda under 2. </a:t>
            </a:r>
            <a:r>
              <a:rPr lang="en-GB" sz="4000" dirty="0" err="1" smtClean="0"/>
              <a:t>verdenskrig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Hvid</a:t>
            </a:r>
            <a:r>
              <a:rPr lang="en-GB" dirty="0" smtClean="0"/>
              <a:t> propaganda = </a:t>
            </a:r>
            <a:r>
              <a:rPr lang="en-GB" dirty="0" err="1" smtClean="0"/>
              <a:t>nationalitet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sender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kendt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2489250"/>
            <a:ext cx="2808312" cy="36724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035" y="2852936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Reichssender</a:t>
            </a:r>
            <a:r>
              <a:rPr lang="en-GB" b="1" dirty="0"/>
              <a:t> Hamburg </a:t>
            </a:r>
          </a:p>
          <a:p>
            <a:r>
              <a:rPr lang="en-GB" b="1" dirty="0"/>
              <a:t>“Lord Haw-Haw's</a:t>
            </a:r>
            <a:r>
              <a:rPr lang="en-GB" b="1" dirty="0" smtClean="0"/>
              <a:t>”</a:t>
            </a:r>
          </a:p>
          <a:p>
            <a:r>
              <a:rPr lang="en-GB" b="1" dirty="0" err="1" smtClean="0"/>
              <a:t>Udsendelser</a:t>
            </a:r>
            <a:r>
              <a:rPr lang="en-GB" b="1" dirty="0" smtClean="0"/>
              <a:t> …</a:t>
            </a:r>
          </a:p>
          <a:p>
            <a:endParaRPr lang="en-GB" b="1" dirty="0"/>
          </a:p>
          <a:p>
            <a:r>
              <a:rPr lang="en-GB" b="1" dirty="0" err="1"/>
              <a:t>Deutscher</a:t>
            </a:r>
            <a:r>
              <a:rPr lang="en-GB" b="1" dirty="0"/>
              <a:t> </a:t>
            </a:r>
            <a:endParaRPr lang="en-GB" b="1" dirty="0" smtClean="0"/>
          </a:p>
          <a:p>
            <a:r>
              <a:rPr lang="en-GB" b="1" dirty="0" err="1" smtClean="0"/>
              <a:t>Kurzwellensender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BBC </a:t>
            </a:r>
            <a:r>
              <a:rPr lang="en-GB" b="1" dirty="0" err="1" smtClean="0"/>
              <a:t>fra</a:t>
            </a:r>
            <a:r>
              <a:rPr lang="en-GB" b="1" dirty="0" smtClean="0"/>
              <a:t> England</a:t>
            </a:r>
          </a:p>
          <a:p>
            <a:r>
              <a:rPr lang="en-GB" b="1" dirty="0" smtClean="0"/>
              <a:t>Program </a:t>
            </a:r>
            <a:r>
              <a:rPr lang="en-GB" b="1" dirty="0" err="1" smtClean="0"/>
              <a:t>på</a:t>
            </a:r>
            <a:r>
              <a:rPr lang="en-GB" b="1" dirty="0" smtClean="0"/>
              <a:t> </a:t>
            </a:r>
            <a:r>
              <a:rPr lang="en-GB" b="1" dirty="0" err="1" smtClean="0"/>
              <a:t>tysk</a:t>
            </a:r>
            <a:r>
              <a:rPr lang="en-GB" b="1" dirty="0" smtClean="0"/>
              <a:t> 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76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da-DK" sz="4000" dirty="0" smtClean="0"/>
              <a:t>Propaganda – psykologisk krigsførelse</a:t>
            </a:r>
            <a:endParaRPr lang="da-DK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Hvid</a:t>
            </a:r>
            <a:r>
              <a:rPr lang="en-GB" dirty="0" smtClean="0"/>
              <a:t> propaganda = </a:t>
            </a:r>
            <a:r>
              <a:rPr lang="en-GB" dirty="0" err="1" smtClean="0"/>
              <a:t>nationalitet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sender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kendt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2564904"/>
            <a:ext cx="2808312" cy="36724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26706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Sort propaganda = </a:t>
            </a:r>
            <a:r>
              <a:rPr lang="en-GB" dirty="0" err="1" smtClean="0"/>
              <a:t>nationalitet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sender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kendt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76056" y="2552328"/>
            <a:ext cx="2808312" cy="3672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5" y="2852936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Soldatensender </a:t>
            </a:r>
            <a:r>
              <a:rPr lang="de-DE" b="1" dirty="0" smtClean="0">
                <a:solidFill>
                  <a:schemeClr val="bg1"/>
                </a:solidFill>
              </a:rPr>
              <a:t>Calais, </a:t>
            </a:r>
          </a:p>
          <a:p>
            <a:r>
              <a:rPr lang="de-DE" b="1" dirty="0" err="1" smtClean="0">
                <a:solidFill>
                  <a:schemeClr val="bg1"/>
                </a:solidFill>
              </a:rPr>
              <a:t>Britisk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propaganda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sendes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fra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Englang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men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udgiver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sig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for</a:t>
            </a:r>
            <a:r>
              <a:rPr lang="de-DE" b="1" dirty="0" smtClean="0">
                <a:solidFill>
                  <a:schemeClr val="bg1"/>
                </a:solidFill>
              </a:rPr>
              <a:t> at </a:t>
            </a:r>
            <a:r>
              <a:rPr lang="de-DE" b="1" dirty="0" err="1" smtClean="0">
                <a:solidFill>
                  <a:schemeClr val="bg1"/>
                </a:solidFill>
              </a:rPr>
              <a:t>være</a:t>
            </a:r>
            <a:r>
              <a:rPr lang="de-DE" b="1" dirty="0" smtClean="0">
                <a:solidFill>
                  <a:schemeClr val="bg1"/>
                </a:solidFill>
              </a:rPr>
              <a:t> en </a:t>
            </a:r>
            <a:r>
              <a:rPr lang="de-DE" b="1" dirty="0" err="1" smtClean="0">
                <a:solidFill>
                  <a:schemeClr val="bg1"/>
                </a:solidFill>
              </a:rPr>
              <a:t>Tysk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sender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fra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Frankrig</a:t>
            </a:r>
            <a:r>
              <a:rPr lang="de-DE" b="1" dirty="0" smtClean="0">
                <a:solidFill>
                  <a:schemeClr val="bg1"/>
                </a:solidFill>
              </a:rPr>
              <a:t> og </a:t>
            </a:r>
            <a:r>
              <a:rPr lang="de-DE" b="1" dirty="0" err="1" smtClean="0">
                <a:solidFill>
                  <a:schemeClr val="bg1"/>
                </a:solidFill>
              </a:rPr>
              <a:t>sender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på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Tysk</a:t>
            </a:r>
            <a:r>
              <a:rPr lang="de-DE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Den </a:t>
            </a:r>
            <a:r>
              <a:rPr lang="de-DE" b="1" dirty="0" err="1" smtClean="0">
                <a:solidFill>
                  <a:schemeClr val="bg1"/>
                </a:solidFill>
              </a:rPr>
              <a:t>formidler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falske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oplysninger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med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henblik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på</a:t>
            </a:r>
            <a:r>
              <a:rPr lang="de-DE" b="1" dirty="0" smtClean="0">
                <a:solidFill>
                  <a:schemeClr val="bg1"/>
                </a:solidFill>
              </a:rPr>
              <a:t> at </a:t>
            </a:r>
            <a:r>
              <a:rPr lang="de-DE" b="1" dirty="0" err="1" smtClean="0">
                <a:solidFill>
                  <a:schemeClr val="bg1"/>
                </a:solidFill>
              </a:rPr>
              <a:t>forvirre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fjenden</a:t>
            </a:r>
            <a:r>
              <a:rPr lang="de-DE" b="1" dirty="0" smtClean="0">
                <a:solidFill>
                  <a:schemeClr val="bg1"/>
                </a:solidFill>
              </a:rPr>
              <a:t> (</a:t>
            </a:r>
            <a:r>
              <a:rPr lang="de-DE" b="1" dirty="0" err="1" smtClean="0">
                <a:solidFill>
                  <a:schemeClr val="bg1"/>
                </a:solidFill>
              </a:rPr>
              <a:t>Tyske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soldater</a:t>
            </a:r>
            <a:r>
              <a:rPr lang="de-DE" b="1" dirty="0" smtClean="0">
                <a:solidFill>
                  <a:schemeClr val="bg1"/>
                </a:solidFill>
              </a:rPr>
              <a:t>). </a:t>
            </a:r>
            <a:endParaRPr lang="de-DE" b="1" dirty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smtClean="0"/>
              <a:t>Sportpalast </a:t>
            </a:r>
            <a:r>
              <a:rPr lang="de-DE" sz="4000" dirty="0" err="1" smtClean="0"/>
              <a:t>tale</a:t>
            </a:r>
            <a:r>
              <a:rPr lang="de-DE" sz="4000" dirty="0" smtClean="0"/>
              <a:t> </a:t>
            </a:r>
            <a:r>
              <a:rPr lang="de-DE" sz="4000" dirty="0" err="1" smtClean="0"/>
              <a:t>af</a:t>
            </a:r>
            <a:r>
              <a:rPr lang="de-DE" sz="4000" dirty="0" smtClean="0"/>
              <a:t> Joseph Goebbels, 18</a:t>
            </a:r>
            <a:r>
              <a:rPr lang="de-DE" sz="4000" dirty="0"/>
              <a:t>. </a:t>
            </a:r>
            <a:r>
              <a:rPr lang="de-DE" sz="4000" dirty="0" err="1" smtClean="0"/>
              <a:t>februar</a:t>
            </a:r>
            <a:r>
              <a:rPr lang="de-DE" sz="4000" dirty="0" smtClean="0"/>
              <a:t> </a:t>
            </a:r>
            <a:r>
              <a:rPr lang="de-DE" sz="4000" dirty="0"/>
              <a:t>1943 </a:t>
            </a:r>
            <a:r>
              <a:rPr lang="de-DE" sz="4000" dirty="0" smtClean="0"/>
              <a:t>i Berlin</a:t>
            </a:r>
            <a:endParaRPr lang="en-GB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7768"/>
            <a:ext cx="3897961" cy="2498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82" y="442954"/>
            <a:ext cx="6079285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Afslutning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2. </a:t>
            </a:r>
            <a:r>
              <a:rPr lang="en-GB" dirty="0" err="1" smtClean="0"/>
              <a:t>verdenskrig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8" y="2204864"/>
            <a:ext cx="5504464" cy="384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68" y="442954"/>
            <a:ext cx="2320032" cy="216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62" y="2704407"/>
            <a:ext cx="2073424" cy="1555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99" y="4437112"/>
            <a:ext cx="2057687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7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Links, </a:t>
            </a:r>
            <a:r>
              <a:rPr lang="en-GB" dirty="0" err="1" smtClean="0"/>
              <a:t>bøger</a:t>
            </a:r>
            <a:r>
              <a:rPr lang="en-GB" dirty="0" smtClean="0"/>
              <a:t>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Se </a:t>
            </a:r>
            <a:r>
              <a:rPr lang="en-GB" sz="2400" dirty="0" err="1" smtClean="0"/>
              <a:t>youtube</a:t>
            </a:r>
            <a:r>
              <a:rPr lang="en-GB" sz="2400" dirty="0" smtClean="0"/>
              <a:t> videos </a:t>
            </a:r>
            <a:r>
              <a:rPr lang="en-GB" sz="2400" dirty="0" err="1" smtClean="0"/>
              <a:t>ang</a:t>
            </a:r>
            <a:r>
              <a:rPr lang="en-GB" sz="2400" dirty="0" smtClean="0"/>
              <a:t> </a:t>
            </a:r>
            <a:r>
              <a:rPr lang="en-GB" sz="2400" dirty="0" err="1" smtClean="0"/>
              <a:t>Volksempfänger</a:t>
            </a:r>
            <a:endParaRPr lang="en-GB" sz="2400" dirty="0" smtClean="0"/>
          </a:p>
          <a:p>
            <a:r>
              <a:rPr lang="en-GB" sz="2400" dirty="0" err="1" smtClean="0"/>
              <a:t>På</a:t>
            </a:r>
            <a:r>
              <a:rPr lang="en-GB" sz="2400" dirty="0" smtClean="0"/>
              <a:t> Wikipedia </a:t>
            </a:r>
            <a:br>
              <a:rPr lang="en-GB" sz="2400" dirty="0" smtClean="0"/>
            </a:br>
            <a:r>
              <a:rPr lang="en-GB" sz="2400" dirty="0" smtClean="0"/>
              <a:t>- se “Propaganda </a:t>
            </a:r>
            <a:r>
              <a:rPr lang="en-GB" sz="2400" dirty="0"/>
              <a:t>of Fascist </a:t>
            </a:r>
            <a:r>
              <a:rPr lang="en-GB" sz="2400" dirty="0" smtClean="0"/>
              <a:t>Italy”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- Radio </a:t>
            </a:r>
            <a:r>
              <a:rPr lang="en-GB" sz="2400" dirty="0" err="1"/>
              <a:t>senderen</a:t>
            </a:r>
            <a:r>
              <a:rPr lang="en-GB" sz="2400" dirty="0"/>
              <a:t> </a:t>
            </a:r>
            <a:r>
              <a:rPr lang="en-GB" sz="2400" dirty="0" err="1"/>
              <a:t>Königs</a:t>
            </a:r>
            <a:r>
              <a:rPr lang="en-GB" sz="2400" dirty="0"/>
              <a:t> </a:t>
            </a:r>
            <a:r>
              <a:rPr lang="en-GB" sz="2400" dirty="0" err="1" smtClean="0"/>
              <a:t>Wusterhausen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1000" dirty="0" smtClean="0"/>
              <a:t>https</a:t>
            </a:r>
            <a:r>
              <a:rPr lang="en-GB" sz="1000" dirty="0"/>
              <a:t>://de.wikipedia.org/wiki/Geschichte_des_H%C3%B6rfunks</a:t>
            </a:r>
          </a:p>
          <a:p>
            <a:endParaRPr lang="en-GB" sz="1000" dirty="0"/>
          </a:p>
          <a:p>
            <a:r>
              <a:rPr lang="en-GB" sz="1000" dirty="0"/>
              <a:t>https://de.wikipedia.org/wiki/Joseph_Goebbels#Studium_und_Suche_nach_einem_Beruf</a:t>
            </a:r>
          </a:p>
          <a:p>
            <a:endParaRPr lang="en-GB" sz="1000" dirty="0"/>
          </a:p>
          <a:p>
            <a:r>
              <a:rPr lang="en-GB" sz="1000" dirty="0"/>
              <a:t>http://www.bing.com/images/search?q=der+volksempf%c3%a4nger&amp;FORM=HDRSC2</a:t>
            </a:r>
          </a:p>
          <a:p>
            <a:endParaRPr lang="en-GB" sz="2400" dirty="0"/>
          </a:p>
          <a:p>
            <a:endParaRPr lang="da-DK" sz="24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95456"/>
            <a:ext cx="1801368" cy="2785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33904"/>
            <a:ext cx="5994400" cy="1907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00" y="422623"/>
            <a:ext cx="1844824" cy="1844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3760" y="2329440"/>
            <a:ext cx="3378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Otto </a:t>
            </a:r>
            <a:r>
              <a:rPr lang="en-GB" dirty="0" err="1" smtClean="0"/>
              <a:t>Strasser</a:t>
            </a:r>
            <a:endParaRPr lang="en-GB" dirty="0" smtClean="0"/>
          </a:p>
          <a:p>
            <a:r>
              <a:rPr lang="en-GB" sz="1400" dirty="0" smtClean="0"/>
              <a:t>Radio sender “</a:t>
            </a:r>
            <a:r>
              <a:rPr lang="en-GB" sz="1400" dirty="0" err="1" smtClean="0"/>
              <a:t>Schwarze</a:t>
            </a:r>
            <a:r>
              <a:rPr lang="en-GB" sz="1400" dirty="0" smtClean="0"/>
              <a:t> Front”</a:t>
            </a:r>
          </a:p>
          <a:p>
            <a:r>
              <a:rPr lang="en-GB" sz="1400" dirty="0" err="1" smtClean="0"/>
              <a:t>fra</a:t>
            </a:r>
            <a:r>
              <a:rPr lang="en-GB" sz="1400" dirty="0" smtClean="0"/>
              <a:t> </a:t>
            </a:r>
            <a:r>
              <a:rPr lang="en-GB" sz="1400" dirty="0" err="1" smtClean="0"/>
              <a:t>Prag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690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Formål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17" y="3356992"/>
            <a:ext cx="8229600" cy="2433761"/>
          </a:xfrm>
        </p:spPr>
        <p:txBody>
          <a:bodyPr>
            <a:normAutofit/>
          </a:bodyPr>
          <a:lstStyle/>
          <a:p>
            <a:r>
              <a:rPr lang="da-DK" sz="2000" dirty="0" smtClean="0"/>
              <a:t>Indflyvning - udvikling af radioen i politisk / historisk perspektiv i Tyskland</a:t>
            </a:r>
          </a:p>
          <a:p>
            <a:r>
              <a:rPr lang="da-DK" sz="2000" dirty="0" smtClean="0"/>
              <a:t>Magtovertagelse af nazister og propaganda</a:t>
            </a:r>
          </a:p>
          <a:p>
            <a:r>
              <a:rPr lang="da-DK" sz="2000" dirty="0" err="1" smtClean="0"/>
              <a:t>Volksempfänger</a:t>
            </a:r>
            <a:r>
              <a:rPr lang="da-DK" sz="2000" dirty="0" smtClean="0"/>
              <a:t> og radio programmerne</a:t>
            </a:r>
          </a:p>
          <a:p>
            <a:r>
              <a:rPr lang="da-DK" sz="2000" dirty="0" smtClean="0"/>
              <a:t>Anbefalede links, bøger …</a:t>
            </a:r>
          </a:p>
          <a:p>
            <a:r>
              <a:rPr lang="da-DK" sz="2000" dirty="0" smtClean="0"/>
              <a:t>Overgang til </a:t>
            </a:r>
            <a:r>
              <a:rPr lang="da-DK" sz="2000" dirty="0" err="1" smtClean="0"/>
              <a:t>Bent’s</a:t>
            </a:r>
            <a:r>
              <a:rPr lang="da-DK" sz="2000" dirty="0" smtClean="0"/>
              <a:t> præsentation</a:t>
            </a:r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i="1" dirty="0" smtClean="0">
                <a:solidFill>
                  <a:srgbClr val="FF0000"/>
                </a:solidFill>
              </a:rPr>
              <a:t>En tidsrejse tilbage til </a:t>
            </a:r>
            <a:r>
              <a:rPr lang="da-DK" sz="2400" b="1" i="1" dirty="0" err="1" smtClean="0">
                <a:solidFill>
                  <a:srgbClr val="FF0000"/>
                </a:solidFill>
              </a:rPr>
              <a:t>folke</a:t>
            </a:r>
            <a:r>
              <a:rPr lang="da-DK" sz="2400" b="1" i="1" dirty="0" smtClean="0">
                <a:solidFill>
                  <a:srgbClr val="FF0000"/>
                </a:solidFill>
              </a:rPr>
              <a:t> radio modtageren – som propaganda instrument i Nazi Tyskland …</a:t>
            </a:r>
            <a:endParaRPr lang="da-DK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Historisk</a:t>
            </a:r>
            <a:r>
              <a:rPr lang="en-GB" b="1" dirty="0" smtClean="0"/>
              <a:t> </a:t>
            </a:r>
            <a:r>
              <a:rPr lang="en-GB" b="1" dirty="0" err="1" smtClean="0"/>
              <a:t>overblik</a:t>
            </a:r>
            <a:r>
              <a:rPr lang="en-GB" b="1" dirty="0" smtClean="0"/>
              <a:t> I </a:t>
            </a:r>
            <a:endParaRPr lang="en-GB" b="1" dirty="0"/>
          </a:p>
        </p:txBody>
      </p:sp>
      <p:sp>
        <p:nvSpPr>
          <p:cNvPr id="4" name="Right Arrow 3"/>
          <p:cNvSpPr/>
          <p:nvPr/>
        </p:nvSpPr>
        <p:spPr>
          <a:xfrm>
            <a:off x="611560" y="3529807"/>
            <a:ext cx="7848872" cy="306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28184" y="4365104"/>
            <a:ext cx="1236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„Funk-Stunde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Berlin“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første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”Hörfunksender” i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Tyskland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Berlin - Vox-Haus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72545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293096"/>
            <a:ext cx="153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Forbud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 private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modtager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udsendelser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1922-1923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3934302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29.10.1923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3934383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1922 / 23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939150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09.11.1918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828" y="4291070"/>
            <a:ext cx="1534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Radioen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overtages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revolutionær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fraktion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(USPD og KPD)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forkynder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 1.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verdenskrig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forbi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magten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er i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revolutionens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hånd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4153" y="3921738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22.12.1920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4952" y="4315949"/>
            <a:ext cx="1534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Første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radio udsendelse i Tyskland ”Julekoncert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”: 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Post medarbejdere spillede 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på egne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instrumenter og sang jule sange og 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læste digte fra 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senderen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Königs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Wusterhausen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1856" y="908720"/>
            <a:ext cx="1236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Maksimale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– 60 Goldmark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780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Milliarder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Papiermark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2544" y="1445875"/>
            <a:ext cx="153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Våbenhvile 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Slutning af 1. verdenskrig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95908" y="1599183"/>
            <a:ext cx="153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Kapp-kuppet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Berlin </a:t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lykkedes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6982" y="1412776"/>
            <a:ext cx="153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Hitler-kuppet (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lykkedes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544" y="1196752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11.11.1918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1376" y="1268760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13.03.1920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9608" y="1124744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8. /9.11.1923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1914" y="2348880"/>
            <a:ext cx="1364254" cy="869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41" y="2310183"/>
            <a:ext cx="1404879" cy="1143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9" y="2325489"/>
            <a:ext cx="1397000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2204864"/>
            <a:ext cx="1997037" cy="12022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15912" y="4410483"/>
            <a:ext cx="732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Historisk</a:t>
            </a:r>
            <a:r>
              <a:rPr lang="en-GB" b="1" dirty="0" smtClean="0"/>
              <a:t> </a:t>
            </a:r>
            <a:r>
              <a:rPr lang="en-GB" b="1" dirty="0" err="1" smtClean="0"/>
              <a:t>overblik</a:t>
            </a:r>
            <a:r>
              <a:rPr lang="en-GB" b="1" dirty="0" smtClean="0"/>
              <a:t> II</a:t>
            </a:r>
            <a:endParaRPr lang="en-GB" b="1" dirty="0"/>
          </a:p>
        </p:txBody>
      </p:sp>
      <p:sp>
        <p:nvSpPr>
          <p:cNvPr id="4" name="Right Arrow 3"/>
          <p:cNvSpPr/>
          <p:nvPr/>
        </p:nvSpPr>
        <p:spPr>
          <a:xfrm>
            <a:off x="611560" y="3529807"/>
            <a:ext cx="7848872" cy="306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68144" y="4293096"/>
            <a:ext cx="1236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Overfald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radiosenderen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 „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Gleiwitz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Forbud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lytte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fjendens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stationer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„Radio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forbrydelser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172545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3934302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01.09.1939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3921738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18.03.1933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4315949"/>
            <a:ext cx="153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Præsentation af </a:t>
            </a:r>
            <a:r>
              <a:rPr lang="da-D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Volksempfänger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1743199"/>
            <a:ext cx="153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Hitlers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parlamentarisk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Magtovertagelse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4927" y="1916832"/>
            <a:ext cx="153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Röhm kuppet -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mislykkedes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1403484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30.01.1933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9812" y="1334322"/>
            <a:ext cx="152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30.06. – 01.07.1034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2" y="2396618"/>
            <a:ext cx="757325" cy="1089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12" y="2396618"/>
            <a:ext cx="796080" cy="11589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21770" y="1098981"/>
            <a:ext cx="155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1939 - 45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Verdenskrig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80312" y="4077072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Nationalsocialistisk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enhedprogram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alle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tyske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0656" y="3946617"/>
            <a:ext cx="13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Juni 1940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9557" y="2627763"/>
            <a:ext cx="1662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1936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Olympiade Berlin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Borgerkrig Spanien 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739" y="1803213"/>
            <a:ext cx="2385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1938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Østrig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indlemmet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tyske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rige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Jøde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forfølgelsen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18</a:t>
            </a:r>
            <a:r>
              <a:rPr lang="de-DE" sz="2000" dirty="0"/>
              <a:t>. </a:t>
            </a:r>
            <a:r>
              <a:rPr lang="de-DE" sz="2000" dirty="0" err="1" smtClean="0"/>
              <a:t>august</a:t>
            </a:r>
            <a:r>
              <a:rPr lang="de-DE" sz="2000" dirty="0" smtClean="0"/>
              <a:t> </a:t>
            </a:r>
            <a:r>
              <a:rPr lang="de-DE" sz="2000" dirty="0"/>
              <a:t>1933 </a:t>
            </a:r>
            <a:r>
              <a:rPr lang="de-DE" sz="2000" dirty="0" err="1" smtClean="0"/>
              <a:t>præsenteredes</a:t>
            </a:r>
            <a:r>
              <a:rPr lang="de-DE" sz="2000" dirty="0" smtClean="0"/>
              <a:t> „Volksempfänger“ (den </a:t>
            </a:r>
            <a:r>
              <a:rPr lang="de-DE" sz="2000" dirty="0" err="1" smtClean="0"/>
              <a:t>senere</a:t>
            </a:r>
            <a:r>
              <a:rPr lang="de-DE" sz="2000" dirty="0" smtClean="0"/>
              <a:t> </a:t>
            </a:r>
            <a:r>
              <a:rPr lang="de-DE" sz="2000" dirty="0" err="1" smtClean="0"/>
              <a:t>nazistiske</a:t>
            </a:r>
            <a:r>
              <a:rPr lang="de-DE" sz="2000" dirty="0" smtClean="0"/>
              <a:t> </a:t>
            </a:r>
            <a:r>
              <a:rPr lang="de-DE" sz="2000" dirty="0" err="1" smtClean="0"/>
              <a:t>propaganda</a:t>
            </a:r>
            <a:r>
              <a:rPr lang="de-DE" sz="2000" dirty="0" smtClean="0"/>
              <a:t> </a:t>
            </a:r>
            <a:r>
              <a:rPr lang="de-DE" sz="2000" dirty="0" err="1" smtClean="0"/>
              <a:t>modtager</a:t>
            </a:r>
            <a:r>
              <a:rPr lang="de-DE" sz="2000" dirty="0" smtClean="0"/>
              <a:t>) </a:t>
            </a:r>
            <a:r>
              <a:rPr lang="de-DE" sz="2000" dirty="0" err="1" smtClean="0"/>
              <a:t>på</a:t>
            </a:r>
            <a:r>
              <a:rPr lang="de-DE" sz="2000" dirty="0" smtClean="0"/>
              <a:t> radiomessen: Funkausstellung</a:t>
            </a:r>
            <a:br>
              <a:rPr lang="de-DE" sz="2000" dirty="0" smtClean="0"/>
            </a:br>
            <a:r>
              <a:rPr lang="de-DE" sz="2000" dirty="0" err="1" smtClean="0">
                <a:solidFill>
                  <a:srgbClr val="FF0000"/>
                </a:solidFill>
              </a:rPr>
              <a:t>Første</a:t>
            </a:r>
            <a:r>
              <a:rPr lang="de-DE" sz="2000" dirty="0" smtClean="0">
                <a:solidFill>
                  <a:srgbClr val="FF0000"/>
                </a:solidFill>
              </a:rPr>
              <a:t> 100.000 </a:t>
            </a:r>
            <a:r>
              <a:rPr lang="de-DE" sz="2000" dirty="0" err="1" smtClean="0">
                <a:solidFill>
                  <a:srgbClr val="FF0000"/>
                </a:solidFill>
              </a:rPr>
              <a:t>modtager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solgt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på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udstillingen</a:t>
            </a:r>
            <a:r>
              <a:rPr lang="de-DE" sz="2000" dirty="0" smtClean="0">
                <a:solidFill>
                  <a:srgbClr val="FF0000"/>
                </a:solidFill>
              </a:rPr>
              <a:t>!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568902" cy="4259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602128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Dr.</a:t>
            </a:r>
            <a:r>
              <a:rPr lang="en-GB" sz="1600" dirty="0" smtClean="0"/>
              <a:t> Joseph Goebbels </a:t>
            </a:r>
            <a:r>
              <a:rPr lang="de-DE" sz="1600" dirty="0" smtClean="0"/>
              <a:t>(</a:t>
            </a:r>
            <a:r>
              <a:rPr lang="de-DE" sz="1600" dirty="0"/>
              <a:t>1897 - 1945)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Reichsminister </a:t>
            </a:r>
            <a:r>
              <a:rPr lang="de-DE" sz="1600" dirty="0"/>
              <a:t>für Volksaufklärung und Propaganda 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773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04664"/>
            <a:ext cx="3744416" cy="5369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2081420" cy="33501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5976" y="3959142"/>
            <a:ext cx="4572000" cy="20250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b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Propaganda </a:t>
            </a:r>
            <a:endParaRPr lang="da-DK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Systematisk</a:t>
            </a:r>
            <a:r>
              <a:rPr lang="da-DK" sz="16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fundamentale propagandaprincipper, bl.a. frontdannelse, autoritetsudsagn, følelsesargumentation, gentagelse, påstand, generalisering, tendentiøs udvælgelse af kendsgerninger, lodret løgn, </a:t>
            </a:r>
            <a:r>
              <a:rPr lang="da-DK" sz="1600" dirty="0" smtClean="0">
                <a:solidFill>
                  <a:srgbClr val="1B3155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hjernevask</a:t>
            </a:r>
            <a:r>
              <a:rPr lang="da-DK" sz="16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6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m.m.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6332555"/>
            <a:ext cx="271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Kilde</a:t>
            </a:r>
            <a:r>
              <a:rPr lang="en-GB" dirty="0" smtClean="0"/>
              <a:t>: </a:t>
            </a:r>
            <a:r>
              <a:rPr lang="en-GB" dirty="0" err="1" smtClean="0"/>
              <a:t>Gyldendals</a:t>
            </a:r>
            <a:r>
              <a:rPr lang="en-GB" dirty="0" smtClean="0"/>
              <a:t> </a:t>
            </a:r>
            <a:r>
              <a:rPr lang="en-GB" dirty="0" err="1" smtClean="0"/>
              <a:t>leksikon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34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297509" cy="3056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8" y="5643639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August 1933</a:t>
            </a:r>
          </a:p>
          <a:p>
            <a:r>
              <a:rPr lang="da-DK" dirty="0" smtClean="0"/>
              <a:t>Medlemmer </a:t>
            </a:r>
            <a:r>
              <a:rPr lang="da-DK" dirty="0"/>
              <a:t>af </a:t>
            </a:r>
            <a:r>
              <a:rPr lang="da-DK" dirty="0" smtClean="0"/>
              <a:t>det socialdemokratiske parti </a:t>
            </a:r>
            <a:r>
              <a:rPr lang="da-DK" dirty="0"/>
              <a:t>(SPD) og </a:t>
            </a:r>
            <a:r>
              <a:rPr lang="da-DK" dirty="0" smtClean="0"/>
              <a:t>tidligere ansatte i statsradioen som fanger i </a:t>
            </a:r>
            <a:r>
              <a:rPr lang="da-DK" dirty="0"/>
              <a:t>KZ </a:t>
            </a:r>
            <a:r>
              <a:rPr lang="da-DK" dirty="0" err="1"/>
              <a:t>Oranienburg</a:t>
            </a:r>
            <a:r>
              <a:rPr lang="da-DK" dirty="0"/>
              <a:t> </a:t>
            </a:r>
          </a:p>
          <a:p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091049" cy="266429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Konsekvenser</a:t>
            </a:r>
            <a:r>
              <a:rPr lang="en-GB" b="1" dirty="0" smtClean="0"/>
              <a:t> </a:t>
            </a:r>
            <a:r>
              <a:rPr lang="en-GB" b="1" dirty="0" err="1" smtClean="0"/>
              <a:t>af</a:t>
            </a:r>
            <a:r>
              <a:rPr lang="en-GB" b="1" dirty="0" smtClean="0"/>
              <a:t> </a:t>
            </a:r>
            <a:r>
              <a:rPr lang="en-GB" b="1" dirty="0" err="1" smtClean="0"/>
              <a:t>nazisternes</a:t>
            </a:r>
            <a:r>
              <a:rPr lang="en-GB" b="1" dirty="0" smtClean="0"/>
              <a:t> </a:t>
            </a:r>
            <a:r>
              <a:rPr lang="en-GB" b="1" dirty="0" err="1" smtClean="0"/>
              <a:t>overtagelse</a:t>
            </a:r>
            <a:r>
              <a:rPr lang="en-GB" b="1" dirty="0" smtClean="0"/>
              <a:t> </a:t>
            </a:r>
            <a:r>
              <a:rPr lang="en-GB" b="1" dirty="0" err="1" smtClean="0"/>
              <a:t>af</a:t>
            </a:r>
            <a:r>
              <a:rPr lang="en-GB" b="1" dirty="0" smtClean="0"/>
              <a:t> </a:t>
            </a:r>
            <a:r>
              <a:rPr lang="en-GB" b="1" dirty="0" err="1" smtClean="0"/>
              <a:t>kontrollen</a:t>
            </a:r>
            <a:r>
              <a:rPr lang="en-GB" b="1" dirty="0" smtClean="0"/>
              <a:t> </a:t>
            </a:r>
            <a:r>
              <a:rPr lang="en-GB" b="1" dirty="0" err="1" smtClean="0"/>
              <a:t>af</a:t>
            </a:r>
            <a:r>
              <a:rPr lang="en-GB" b="1" dirty="0" smtClean="0"/>
              <a:t> </a:t>
            </a:r>
            <a:r>
              <a:rPr lang="en-GB" b="1" dirty="0" err="1" smtClean="0"/>
              <a:t>statsradioen</a:t>
            </a:r>
            <a:r>
              <a:rPr lang="en-GB" b="1" dirty="0" smtClean="0"/>
              <a:t> 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48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</a:t>
            </a:r>
            <a:r>
              <a:rPr lang="en-GB" dirty="0" err="1" smtClean="0"/>
              <a:t>være</a:t>
            </a:r>
            <a:r>
              <a:rPr lang="en-GB" dirty="0" smtClean="0"/>
              <a:t> med </a:t>
            </a:r>
            <a:r>
              <a:rPr lang="en-GB" dirty="0" err="1" smtClean="0"/>
              <a:t>i</a:t>
            </a:r>
            <a:r>
              <a:rPr lang="en-GB" dirty="0" smtClean="0"/>
              <a:t> “</a:t>
            </a:r>
            <a:r>
              <a:rPr lang="en-GB" dirty="0" err="1" smtClean="0"/>
              <a:t>klubben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1659360" cy="248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79001"/>
            <a:ext cx="2026915" cy="2860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64904"/>
            <a:ext cx="1953340" cy="24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Volksempfänger </a:t>
            </a:r>
            <a:r>
              <a:rPr lang="de-DE" dirty="0" err="1" smtClean="0"/>
              <a:t>blev</a:t>
            </a:r>
            <a:r>
              <a:rPr lang="de-DE" dirty="0" smtClean="0"/>
              <a:t> </a:t>
            </a:r>
            <a:r>
              <a:rPr lang="de-DE" dirty="0" err="1" smtClean="0"/>
              <a:t>også</a:t>
            </a:r>
            <a:r>
              <a:rPr lang="de-DE" dirty="0" smtClean="0"/>
              <a:t> </a:t>
            </a:r>
            <a:r>
              <a:rPr lang="de-DE" dirty="0" err="1" smtClean="0"/>
              <a:t>kaldt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„Goebbels-Schnauze“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1659360" cy="2489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510136" cy="50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588</Words>
  <Application>Microsoft Office PowerPoint</Application>
  <PresentationFormat>Skærmshow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Office Theme</vt:lpstr>
      <vt:lpstr>” Der Volksempfänger – Radioen i Det Tredje Rige” </vt:lpstr>
      <vt:lpstr>Formål</vt:lpstr>
      <vt:lpstr>Historisk overblik I </vt:lpstr>
      <vt:lpstr>Historisk overblik II</vt:lpstr>
      <vt:lpstr>18. august 1933 præsenteredes „Volksempfänger“ (den senere nazistiske propaganda modtager) på radiomessen: Funkausstellung Første 100.000 modtager solgt på udstillingen! </vt:lpstr>
      <vt:lpstr>PowerPoint-præsentation</vt:lpstr>
      <vt:lpstr>Konsekvenser af nazisternes overtagelse af kontrollen af statsradioen …</vt:lpstr>
      <vt:lpstr>At være med i “klubben”</vt:lpstr>
      <vt:lpstr>Volksempfänger blev også kaldt  „Goebbels-Schnauze“</vt:lpstr>
      <vt:lpstr>Radio modeller</vt:lpstr>
      <vt:lpstr>Fakta viden</vt:lpstr>
      <vt:lpstr>… propaganda i radio, film mv.</vt:lpstr>
      <vt:lpstr>De første år - “positiv” propaganda 1933 - 1938</vt:lpstr>
      <vt:lpstr>Propaganda under 2. verdenskrig</vt:lpstr>
      <vt:lpstr>Propaganda – psykologisk krigsførelse</vt:lpstr>
      <vt:lpstr>Sportpalast tale af Joseph Goebbels, 18. februar 1943 i Berlin</vt:lpstr>
      <vt:lpstr>Afslutning af 2. verdenskrig</vt:lpstr>
      <vt:lpstr>Links, bøger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Peter</cp:lastModifiedBy>
  <cp:revision>108</cp:revision>
  <dcterms:created xsi:type="dcterms:W3CDTF">2014-03-19T10:35:47Z</dcterms:created>
  <dcterms:modified xsi:type="dcterms:W3CDTF">2016-04-15T13:18:08Z</dcterms:modified>
</cp:coreProperties>
</file>