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5" r:id="rId2"/>
    <p:sldId id="291" r:id="rId3"/>
    <p:sldId id="286" r:id="rId4"/>
    <p:sldId id="293" r:id="rId5"/>
    <p:sldId id="287" r:id="rId6"/>
    <p:sldId id="281" r:id="rId7"/>
    <p:sldId id="298" r:id="rId8"/>
    <p:sldId id="299" r:id="rId9"/>
    <p:sldId id="280" r:id="rId10"/>
    <p:sldId id="256" r:id="rId11"/>
    <p:sldId id="279" r:id="rId12"/>
    <p:sldId id="290" r:id="rId13"/>
    <p:sldId id="284" r:id="rId14"/>
    <p:sldId id="300" r:id="rId15"/>
    <p:sldId id="296" r:id="rId16"/>
    <p:sldId id="283" r:id="rId17"/>
    <p:sldId id="275" r:id="rId18"/>
    <p:sldId id="276" r:id="rId19"/>
    <p:sldId id="277" r:id="rId20"/>
    <p:sldId id="278" r:id="rId21"/>
    <p:sldId id="271" r:id="rId22"/>
    <p:sldId id="261" r:id="rId23"/>
    <p:sldId id="260" r:id="rId24"/>
    <p:sldId id="273" r:id="rId25"/>
    <p:sldId id="258" r:id="rId26"/>
    <p:sldId id="265" r:id="rId27"/>
    <p:sldId id="282" r:id="rId28"/>
    <p:sldId id="259" r:id="rId29"/>
    <p:sldId id="272" r:id="rId30"/>
    <p:sldId id="267" r:id="rId31"/>
    <p:sldId id="266" r:id="rId32"/>
    <p:sldId id="292" r:id="rId33"/>
    <p:sldId id="289" r:id="rId34"/>
    <p:sldId id="288" r:id="rId35"/>
    <p:sldId id="263" r:id="rId3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250" y="-8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da-DK" smtClean="0"/>
              <a:t>Klik for at redigere i master</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6C6CCDE8-73DF-45F7-86C2-A0275899FDA8}" type="datetimeFigureOut">
              <a:rPr lang="da-DK" smtClean="0"/>
              <a:t>21-04-2017</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10"/>
          </p:nvPr>
        </p:nvSpPr>
        <p:spPr/>
        <p:txBody>
          <a:bodyPr/>
          <a:lstStyle/>
          <a:p>
            <a:fld id="{6C6CCDE8-73DF-45F7-86C2-A0275899FDA8}" type="datetimeFigureOut">
              <a:rPr lang="da-DK" smtClean="0"/>
              <a:t>21-04-2017</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C6CCDE8-73DF-45F7-86C2-A0275899FDA8}" type="datetimeFigureOut">
              <a:rPr lang="da-DK" smtClean="0"/>
              <a:t>21-04-2017</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EDA530-ADC2-47C2-BD84-DC6EE70693D2}" type="slidenum">
              <a:rPr lang="da-DK" smtClean="0"/>
              <a:t>‹nr.›</a:t>
            </a:fld>
            <a:endParaRPr lang="da-DK"/>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da-DK" smtClean="0"/>
              <a:t>Klik for at redigere i master</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10"/>
          </p:nvPr>
        </p:nvSpPr>
        <p:spPr/>
        <p:txBody>
          <a:bodyPr/>
          <a:lstStyle/>
          <a:p>
            <a:fld id="{6C6CCDE8-73DF-45F7-86C2-A0275899FDA8}" type="datetimeFigureOut">
              <a:rPr lang="da-DK" smtClean="0"/>
              <a:t>21-04-2017</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EDA530-ADC2-47C2-BD84-DC6EE70693D2}" type="slidenum">
              <a:rPr lang="da-DK" smtClean="0"/>
              <a:t>‹nr.›</a:t>
            </a:fld>
            <a:endParaRPr lang="da-DK"/>
          </a:p>
        </p:txBody>
      </p:sp>
      <p:sp>
        <p:nvSpPr>
          <p:cNvPr id="7" name="Title 6"/>
          <p:cNvSpPr>
            <a:spLocks noGrp="1"/>
          </p:cNvSpPr>
          <p:nvPr>
            <p:ph type="title"/>
          </p:nvPr>
        </p:nvSpPr>
        <p:spPr/>
        <p:txBody>
          <a:bodyPr/>
          <a:lstStyle/>
          <a:p>
            <a:r>
              <a:rPr lang="da-DK" smtClean="0"/>
              <a:t>Klik for at redigere i master</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6C6CCDE8-73DF-45F7-86C2-A0275899FDA8}" type="datetimeFigureOut">
              <a:rPr lang="da-DK" smtClean="0"/>
              <a:t>21-04-2017</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a:p>
        </p:txBody>
      </p:sp>
      <p:sp>
        <p:nvSpPr>
          <p:cNvPr id="5" name="Date Placeholder 4"/>
          <p:cNvSpPr>
            <a:spLocks noGrp="1"/>
          </p:cNvSpPr>
          <p:nvPr>
            <p:ph type="dt" sz="half" idx="10"/>
          </p:nvPr>
        </p:nvSpPr>
        <p:spPr/>
        <p:txBody>
          <a:bodyPr/>
          <a:lstStyle/>
          <a:p>
            <a:fld id="{6C6CCDE8-73DF-45F7-86C2-A0275899FDA8}" type="datetimeFigureOut">
              <a:rPr lang="da-DK" smtClean="0"/>
              <a:t>21-04-2017</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EDA530-ADC2-47C2-BD84-DC6EE70693D2}" type="slidenum">
              <a:rPr lang="da-DK" smtClean="0"/>
              <a:t>‹nr.›</a:t>
            </a:fld>
            <a:endParaRPr lang="da-DK"/>
          </a:p>
        </p:txBody>
      </p:sp>
      <p:sp>
        <p:nvSpPr>
          <p:cNvPr id="9" name="Content Placeholder 8"/>
          <p:cNvSpPr>
            <a:spLocks noGrp="1"/>
          </p:cNvSpPr>
          <p:nvPr>
            <p:ph sz="quarter" idx="13"/>
          </p:nvPr>
        </p:nvSpPr>
        <p:spPr>
          <a:xfrm>
            <a:off x="676655" y="2679192"/>
            <a:ext cx="3822192" cy="34472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i master</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6C6CCDE8-73DF-45F7-86C2-A0275899FDA8}" type="datetimeFigureOut">
              <a:rPr lang="da-DK" smtClean="0"/>
              <a:t>21-04-2017</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a:p>
        </p:txBody>
      </p:sp>
      <p:sp>
        <p:nvSpPr>
          <p:cNvPr id="3" name="Date Placeholder 2"/>
          <p:cNvSpPr>
            <a:spLocks noGrp="1"/>
          </p:cNvSpPr>
          <p:nvPr>
            <p:ph type="dt" sz="half" idx="10"/>
          </p:nvPr>
        </p:nvSpPr>
        <p:spPr/>
        <p:txBody>
          <a:bodyPr/>
          <a:lstStyle/>
          <a:p>
            <a:fld id="{6C6CCDE8-73DF-45F7-86C2-A0275899FDA8}" type="datetimeFigureOut">
              <a:rPr lang="da-DK" smtClean="0"/>
              <a:t>21-04-2017</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C6CCDE8-73DF-45F7-86C2-A0275899FDA8}" type="datetimeFigureOut">
              <a:rPr lang="da-DK" smtClean="0"/>
              <a:t>21-04-2017</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6EEDA530-ADC2-47C2-BD84-DC6EE70693D2}"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C6CCDE8-73DF-45F7-86C2-A0275899FDA8}" type="datetimeFigureOut">
              <a:rPr lang="da-DK" smtClean="0"/>
              <a:t>21-04-2017</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EDA530-ADC2-47C2-BD84-DC6EE70693D2}" type="slidenum">
              <a:rPr lang="da-DK" smtClean="0"/>
              <a:t>‹nr.›</a:t>
            </a:fld>
            <a:endParaRPr lang="da-DK"/>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da-DK" smtClean="0"/>
              <a:t>Klik for at redigere i master</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da-DK" smtClean="0"/>
              <a:t>Klik for at redigere i master</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6C6CCDE8-73DF-45F7-86C2-A0275899FDA8}" type="datetimeFigureOut">
              <a:rPr lang="da-DK" smtClean="0"/>
              <a:t>21-04-2017</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EDA530-ADC2-47C2-BD84-DC6EE70693D2}" type="slidenum">
              <a:rPr lang="da-DK" smtClean="0"/>
              <a:t>‹nr.›</a:t>
            </a:fld>
            <a:endParaRPr lang="da-DK"/>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da-DK" smtClean="0"/>
              <a:t>Klik for at redigere i master</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C6CCDE8-73DF-45F7-86C2-A0275899FDA8}" type="datetimeFigureOut">
              <a:rPr lang="da-DK" smtClean="0"/>
              <a:t>21-04-2017</a:t>
            </a:fld>
            <a:endParaRPr lang="da-DK"/>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da-DK"/>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EEDA530-ADC2-47C2-BD84-DC6EE70693D2}" type="slidenum">
              <a:rPr lang="da-DK" smtClean="0"/>
              <a:t>‹nr.›</a:t>
            </a:fld>
            <a:endParaRPr lang="da-DK"/>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hyperlink" Target="https://en.wikipedia.org/wiki/File:Hallicraftes_old_logo_bw.gif" TargetMode="External"/><Relationship Id="rId11" Type="http://schemas.openxmlformats.org/officeDocument/2006/relationships/image" Target="../media/image10.png"/><Relationship Id="rId5" Type="http://schemas.openxmlformats.org/officeDocument/2006/relationships/image" Target="../media/image5.gif"/><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en.wikipedia.org/wiki/File:EarlyHistory.jpg"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da.wikipedia.org/wiki/Fil:Usaf.u2.750pix.jp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2050" name="Picture 2" descr="Billedresultat for radio company log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1" y="4184501"/>
            <a:ext cx="3505200" cy="13049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Billedresultat for yaesu log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 name="AutoShape 8" descr="Billedresultat for yaesu logo"/>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10" descr="Billedresultat for yaesu logo"/>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60" name="Picture 12" descr="http://www.cqdx.ru/blog/wp-content/uploads/2010/05/logo-KENWOOD-b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475" y="3411060"/>
            <a:ext cx="3345950" cy="1163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ledresultat for geloso ra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276872"/>
            <a:ext cx="21431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M 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479715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llicraftes old logo bw.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754463"/>
            <a:ext cx="81915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thkit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056848"/>
            <a:ext cx="1428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wb4hfn.com/DRAKE/IMAGES/NewDra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2325" y="2326401"/>
            <a:ext cx="2143125" cy="6858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Billedresultat for elecraft logo"/>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038" name="Picture 14" descr="http://www.rlschulz.net/images/ham/elecraft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348" y="5661248"/>
            <a:ext cx="36861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tentec.com/wp-content/uploads/2016/05/LogoSm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7984" y="5013176"/>
            <a:ext cx="16192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logonoid.com/images/yaesu-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3975" y="617537"/>
            <a:ext cx="5300144" cy="73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179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chemeClr val="bg1"/>
                </a:solidFill>
              </a:rPr>
              <a:t>Collins KWM-2 (1959)</a:t>
            </a:r>
            <a:endParaRPr lang="da-DK" dirty="0">
              <a:solidFill>
                <a:schemeClr val="bg1"/>
              </a:solidFill>
            </a:endParaRPr>
          </a:p>
        </p:txBody>
      </p:sp>
      <p:pic>
        <p:nvPicPr>
          <p:cNvPr id="1026" name="Picture 2" descr="C:\Users\Peter\Pictures\Collins KWM-2\2016-10-26 13.41.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708920"/>
            <a:ext cx="5004048" cy="37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86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074" name="Picture 2" descr="C:\Users\Peter\Pictures\Collins KWM-2\2016-10-26 14.4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12776"/>
            <a:ext cx="6480720" cy="48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89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Drømmen om en KWM-2</a:t>
            </a:r>
            <a:endParaRPr lang="da-DK" dirty="0"/>
          </a:p>
        </p:txBody>
      </p:sp>
      <p:sp>
        <p:nvSpPr>
          <p:cNvPr id="4" name="Tekstboks 3"/>
          <p:cNvSpPr txBox="1"/>
          <p:nvPr/>
        </p:nvSpPr>
        <p:spPr>
          <a:xfrm>
            <a:off x="1268016" y="3020242"/>
            <a:ext cx="7200800" cy="369332"/>
          </a:xfrm>
          <a:prstGeom prst="rect">
            <a:avLst/>
          </a:prstGeom>
          <a:noFill/>
        </p:spPr>
        <p:txBody>
          <a:bodyPr wrap="square" rtlCol="0">
            <a:spAutoFit/>
          </a:bodyPr>
          <a:lstStyle/>
          <a:p>
            <a:endParaRPr lang="da-DK" dirty="0"/>
          </a:p>
        </p:txBody>
      </p:sp>
      <p:sp>
        <p:nvSpPr>
          <p:cNvPr id="5" name="Tekstboks 4"/>
          <p:cNvSpPr txBox="1"/>
          <p:nvPr/>
        </p:nvSpPr>
        <p:spPr>
          <a:xfrm>
            <a:off x="1420416" y="3172642"/>
            <a:ext cx="7200800" cy="369332"/>
          </a:xfrm>
          <a:prstGeom prst="rect">
            <a:avLst/>
          </a:prstGeom>
          <a:noFill/>
        </p:spPr>
        <p:txBody>
          <a:bodyPr wrap="square" rtlCol="0">
            <a:spAutoFit/>
          </a:bodyPr>
          <a:lstStyle/>
          <a:p>
            <a:endParaRPr lang="da-DK" dirty="0"/>
          </a:p>
        </p:txBody>
      </p:sp>
      <p:sp>
        <p:nvSpPr>
          <p:cNvPr id="9" name="Tekstboks 8"/>
          <p:cNvSpPr txBox="1"/>
          <p:nvPr/>
        </p:nvSpPr>
        <p:spPr>
          <a:xfrm>
            <a:off x="1844080" y="2933328"/>
            <a:ext cx="6256312" cy="369332"/>
          </a:xfrm>
          <a:prstGeom prst="rect">
            <a:avLst/>
          </a:prstGeom>
          <a:noFill/>
        </p:spPr>
        <p:txBody>
          <a:bodyPr wrap="square" rtlCol="0">
            <a:spAutoFit/>
          </a:bodyPr>
          <a:lstStyle/>
          <a:p>
            <a:endParaRPr lang="da-DK" dirty="0"/>
          </a:p>
        </p:txBody>
      </p:sp>
      <p:sp>
        <p:nvSpPr>
          <p:cNvPr id="10" name="Tekstboks 9"/>
          <p:cNvSpPr txBox="1"/>
          <p:nvPr/>
        </p:nvSpPr>
        <p:spPr>
          <a:xfrm>
            <a:off x="1996480" y="3085728"/>
            <a:ext cx="6256312" cy="369332"/>
          </a:xfrm>
          <a:prstGeom prst="rect">
            <a:avLst/>
          </a:prstGeom>
          <a:noFill/>
        </p:spPr>
        <p:txBody>
          <a:bodyPr wrap="square" rtlCol="0">
            <a:spAutoFit/>
          </a:bodyPr>
          <a:lstStyle/>
          <a:p>
            <a:endParaRPr lang="da-DK"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902" y="3085728"/>
            <a:ext cx="7831914" cy="166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477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t>
            </a:r>
            <a:endParaRPr lang="da-DK"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48680"/>
            <a:ext cx="2635771" cy="93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379" y="404664"/>
            <a:ext cx="1090613"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73800"/>
            <a:ext cx="3960440" cy="66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467544" y="2924944"/>
            <a:ext cx="8208912" cy="3693319"/>
          </a:xfrm>
          <a:prstGeom prst="rect">
            <a:avLst/>
          </a:prstGeom>
          <a:noFill/>
        </p:spPr>
        <p:txBody>
          <a:bodyPr wrap="square" rtlCol="0">
            <a:spAutoFit/>
          </a:bodyPr>
          <a:lstStyle/>
          <a:p>
            <a:r>
              <a:rPr lang="da-DK" dirty="0"/>
              <a:t>I perioden 1959-1982 blev KWM-2/2A produceret i 35000 eksemplarer. Radioen blev løbende forbedret, men grundlæggende var det samme radio. Ingen anden amatørradio har været produceret over en så lang årrække med så få ændringer. Arthur Collins og hans ingeniører havde lagt et guldæg.</a:t>
            </a:r>
          </a:p>
          <a:p>
            <a:r>
              <a:rPr lang="da-DK" dirty="0"/>
              <a:t> </a:t>
            </a:r>
          </a:p>
          <a:p>
            <a:r>
              <a:rPr lang="da-DK" dirty="0"/>
              <a:t>Det oprindelige vinge emblem (WE) blev i 1969 erstattet med et rundt emblem (RE). Da Rockwell i 1973 overtog produktionen som følge af faldende afsætning til militæret, blev logoet ændret til Rockwell Collins, så ud fra emblemet kan man fastslå den omtrentlige alder på sin KWM-2/2A. Nok så vigtig var ændringerne i AGC-kredsløbet og overgangen til lukkede, udskiftelige relæer og teflon i stedet for plastik som ledningsisolering. I dag er en KWM-2A med det runde emblem, alle krystaller og udskiftelige relæer den mest eftertragtede blandt samlere og derfor også den dyreste.</a:t>
            </a:r>
          </a:p>
        </p:txBody>
      </p:sp>
    </p:spTree>
    <p:extLst>
      <p:ext uri="{BB962C8B-B14F-4D97-AF65-F5344CB8AC3E}">
        <p14:creationId xmlns:p14="http://schemas.microsoft.com/office/powerpoint/2010/main" val="4139870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Skyhøje priser på reservedele</a:t>
            </a:r>
            <a:endParaRPr lang="da-DK" dirty="0"/>
          </a:p>
        </p:txBody>
      </p:sp>
      <p:pic>
        <p:nvPicPr>
          <p:cNvPr id="3" name="Billede 2"/>
          <p:cNvPicPr/>
          <p:nvPr/>
        </p:nvPicPr>
        <p:blipFill>
          <a:blip r:embed="rId2"/>
          <a:stretch>
            <a:fillRect/>
          </a:stretch>
        </p:blipFill>
        <p:spPr>
          <a:xfrm>
            <a:off x="179512" y="2130903"/>
            <a:ext cx="4390033" cy="3240360"/>
          </a:xfrm>
          <a:prstGeom prst="rect">
            <a:avLst/>
          </a:prstGeom>
        </p:spPr>
      </p:pic>
      <p:pic>
        <p:nvPicPr>
          <p:cNvPr id="4" name="Billede 3"/>
          <p:cNvPicPr/>
          <p:nvPr/>
        </p:nvPicPr>
        <p:blipFill>
          <a:blip r:embed="rId3"/>
          <a:stretch>
            <a:fillRect/>
          </a:stretch>
        </p:blipFill>
        <p:spPr>
          <a:xfrm>
            <a:off x="4716016" y="2204864"/>
            <a:ext cx="4176464" cy="3092438"/>
          </a:xfrm>
          <a:prstGeom prst="rect">
            <a:avLst/>
          </a:prstGeom>
        </p:spPr>
      </p:pic>
    </p:spTree>
    <p:extLst>
      <p:ext uri="{BB962C8B-B14F-4D97-AF65-F5344CB8AC3E}">
        <p14:creationId xmlns:p14="http://schemas.microsoft.com/office/powerpoint/2010/main" val="342976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Boatanchor</a:t>
            </a:r>
            <a:r>
              <a:rPr lang="da-DK" dirty="0" smtClean="0"/>
              <a:t>? No Sir!</a:t>
            </a:r>
            <a:endParaRPr lang="da-DK"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791" y="3096613"/>
            <a:ext cx="8400473" cy="242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8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KWM-2 versus KWM-2A</a:t>
            </a:r>
            <a:endParaRPr lang="da-DK"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4725144"/>
            <a:ext cx="633769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w2xc.com/jpeg/KWM-2_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988840"/>
            <a:ext cx="3217863" cy="2413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f4k.com/imag/ham/KWM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750" y="2063338"/>
            <a:ext cx="4235765"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11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1026" name="Picture 2" descr="C:\Users\Peter\Pictures\Collins KWM-2\2016-10-26 13.4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175" y="1628800"/>
            <a:ext cx="6192688" cy="4644516"/>
          </a:xfrm>
          <a:prstGeom prst="rect">
            <a:avLst/>
          </a:prstGeom>
          <a:noFill/>
          <a:extLst>
            <a:ext uri="{909E8E84-426E-40DD-AFC4-6F175D3DCCD1}">
              <a14:hiddenFill xmlns:a14="http://schemas.microsoft.com/office/drawing/2010/main">
                <a:solidFill>
                  <a:srgbClr val="FFFFFF"/>
                </a:solidFill>
              </a14:hiddenFill>
            </a:ext>
          </a:extLst>
        </p:spPr>
      </p:pic>
      <p:sp>
        <p:nvSpPr>
          <p:cNvPr id="3" name="Venstrepil 2"/>
          <p:cNvSpPr/>
          <p:nvPr/>
        </p:nvSpPr>
        <p:spPr>
          <a:xfrm>
            <a:off x="6444208" y="234888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PA</a:t>
            </a:r>
            <a:endParaRPr lang="da-DK" dirty="0"/>
          </a:p>
        </p:txBody>
      </p:sp>
      <p:sp>
        <p:nvSpPr>
          <p:cNvPr id="4" name="Højrepil 3"/>
          <p:cNvSpPr/>
          <p:nvPr/>
        </p:nvSpPr>
        <p:spPr>
          <a:xfrm>
            <a:off x="1979712" y="21065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PBT</a:t>
            </a:r>
            <a:endParaRPr lang="da-DK" dirty="0"/>
          </a:p>
        </p:txBody>
      </p:sp>
      <p:sp>
        <p:nvSpPr>
          <p:cNvPr id="5" name="Venstrepil 4"/>
          <p:cNvSpPr/>
          <p:nvPr/>
        </p:nvSpPr>
        <p:spPr>
          <a:xfrm>
            <a:off x="4932040" y="43388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VFO</a:t>
            </a:r>
            <a:endParaRPr lang="da-DK" dirty="0"/>
          </a:p>
        </p:txBody>
      </p:sp>
      <p:sp>
        <p:nvSpPr>
          <p:cNvPr id="6" name="Højrepil 5"/>
          <p:cNvSpPr/>
          <p:nvPr/>
        </p:nvSpPr>
        <p:spPr>
          <a:xfrm>
            <a:off x="1462445" y="45811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X-TAL </a:t>
            </a:r>
            <a:endParaRPr lang="da-DK" dirty="0"/>
          </a:p>
        </p:txBody>
      </p:sp>
    </p:spTree>
    <p:extLst>
      <p:ext uri="{BB962C8B-B14F-4D97-AF65-F5344CB8AC3E}">
        <p14:creationId xmlns:p14="http://schemas.microsoft.com/office/powerpoint/2010/main" val="238248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2050" name="Picture 2" descr="C:\Users\Peter\Pictures\Collins KWM-2\2016-10-26 13.46.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12776"/>
            <a:ext cx="63367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653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3074" name="Picture 2" descr="C:\Users\Peter\Pictures\Collins KWM-2\IMG_51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556792"/>
            <a:ext cx="5432351" cy="4074263"/>
          </a:xfrm>
          <a:prstGeom prst="rect">
            <a:avLst/>
          </a:prstGeom>
          <a:noFill/>
          <a:extLst>
            <a:ext uri="{909E8E84-426E-40DD-AFC4-6F175D3DCCD1}">
              <a14:hiddenFill xmlns:a14="http://schemas.microsoft.com/office/drawing/2010/main">
                <a:solidFill>
                  <a:srgbClr val="FFFFFF"/>
                </a:solidFill>
              </a14:hiddenFill>
            </a:ext>
          </a:extLst>
        </p:spPr>
      </p:pic>
      <p:sp>
        <p:nvSpPr>
          <p:cNvPr id="3" name="Venstrepil 2"/>
          <p:cNvSpPr/>
          <p:nvPr/>
        </p:nvSpPr>
        <p:spPr>
          <a:xfrm>
            <a:off x="6706835" y="393305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Venstrepil 3"/>
          <p:cNvSpPr/>
          <p:nvPr/>
        </p:nvSpPr>
        <p:spPr>
          <a:xfrm>
            <a:off x="5220072" y="212781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00"/>
              </a:solidFill>
            </a:endParaRPr>
          </a:p>
        </p:txBody>
      </p:sp>
    </p:spTree>
    <p:extLst>
      <p:ext uri="{BB962C8B-B14F-4D97-AF65-F5344CB8AC3E}">
        <p14:creationId xmlns:p14="http://schemas.microsoft.com/office/powerpoint/2010/main" val="2075742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COLLINS RADIO COMPANY</a:t>
            </a:r>
            <a:br>
              <a:rPr lang="da-DK" dirty="0" smtClean="0"/>
            </a:br>
            <a:r>
              <a:rPr lang="da-DK" sz="3100" dirty="0" smtClean="0"/>
              <a:t>(1933-1973) </a:t>
            </a:r>
            <a:br>
              <a:rPr lang="da-DK" sz="3100" dirty="0" smtClean="0"/>
            </a:br>
            <a:r>
              <a:rPr lang="da-DK" sz="3100" dirty="0" err="1" smtClean="0"/>
              <a:t>Perfection</a:t>
            </a:r>
            <a:r>
              <a:rPr lang="da-DK" sz="3100" dirty="0" smtClean="0"/>
              <a:t>, performance, prestige</a:t>
            </a:r>
            <a:endParaRPr lang="da-DK" sz="3100" dirty="0"/>
          </a:p>
        </p:txBody>
      </p:sp>
      <p:pic>
        <p:nvPicPr>
          <p:cNvPr id="4098" name="Picture 2" descr="http://www.propilotmag.com/archives/2012/December%2012/Images_Dec12/hang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060848"/>
            <a:ext cx="5513251" cy="445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48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2050" name="Picture 2" descr="C:\Users\Peter\Pictures\Collins KWM-2\IMG_51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28800"/>
            <a:ext cx="601216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76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Specifikationer (1)</a:t>
            </a:r>
            <a:endParaRPr lang="da-DK"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2509838"/>
            <a:ext cx="63277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2509838"/>
            <a:ext cx="63277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2204864"/>
            <a:ext cx="771329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556790"/>
            <a:ext cx="7713290" cy="517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709190"/>
            <a:ext cx="7713290" cy="517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861590"/>
            <a:ext cx="7713290" cy="517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1708780"/>
            <a:ext cx="4969544" cy="466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306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Specifikationer (2)</a:t>
            </a:r>
            <a:endParaRPr lang="da-DK"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556792"/>
            <a:ext cx="5329585" cy="486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868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59" y="260648"/>
            <a:ext cx="7826767"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755576" y="5589240"/>
            <a:ext cx="7056784" cy="1200329"/>
          </a:xfrm>
          <a:prstGeom prst="rect">
            <a:avLst/>
          </a:prstGeom>
          <a:noFill/>
        </p:spPr>
        <p:txBody>
          <a:bodyPr wrap="square" rtlCol="0">
            <a:spAutoFit/>
          </a:bodyPr>
          <a:lstStyle/>
          <a:p>
            <a:r>
              <a:rPr lang="da-DK" sz="1200" dirty="0"/>
              <a:t>Modtageren </a:t>
            </a:r>
            <a:r>
              <a:rPr lang="da-DK" sz="1200" dirty="0" smtClean="0"/>
              <a:t> </a:t>
            </a:r>
            <a:r>
              <a:rPr lang="da-DK" sz="1200" dirty="0"/>
              <a:t>en dobbeltsuper med variabel 1. mellemfrekvens (3.155 - 2.995 </a:t>
            </a:r>
            <a:r>
              <a:rPr lang="da-DK" sz="1200" dirty="0" err="1"/>
              <a:t>Mhz</a:t>
            </a:r>
            <a:r>
              <a:rPr lang="da-DK" sz="1200" dirty="0"/>
              <a:t>) og 2. mellemfrekvens på 455 kHz. </a:t>
            </a:r>
            <a:r>
              <a:rPr lang="da-DK" sz="1200" dirty="0" smtClean="0"/>
              <a:t>1</a:t>
            </a:r>
            <a:r>
              <a:rPr lang="da-DK" sz="1200" dirty="0"/>
              <a:t>. mixer blander indgangssignalet fra antennen med 1. krystaloscillator (båndoscillatoren), hvorefter det fortsætter til 1. mellemfrekvens og 2. mixer, hvor det blandes med signalet fra </a:t>
            </a:r>
            <a:r>
              <a:rPr lang="da-DK" sz="1200" dirty="0" err="1"/>
              <a:t>VFO’en</a:t>
            </a:r>
            <a:r>
              <a:rPr lang="da-DK" sz="1200" dirty="0"/>
              <a:t>, der bestryger området 2.7- 2.5 </a:t>
            </a:r>
            <a:r>
              <a:rPr lang="da-DK" sz="1200" dirty="0" err="1"/>
              <a:t>Mhz</a:t>
            </a:r>
            <a:r>
              <a:rPr lang="da-DK" sz="1200" dirty="0"/>
              <a:t>. Herefter går signalet igennem et 2.1 kHz mekanisk filter til </a:t>
            </a:r>
            <a:r>
              <a:rPr lang="da-DK" sz="1200" dirty="0" err="1"/>
              <a:t>mellemfrekvensforstærker</a:t>
            </a:r>
            <a:r>
              <a:rPr lang="da-DK" sz="1200" dirty="0"/>
              <a:t>, produktdetektor og </a:t>
            </a:r>
            <a:r>
              <a:rPr lang="da-DK" sz="1200" dirty="0" err="1"/>
              <a:t>lf</a:t>
            </a:r>
            <a:r>
              <a:rPr lang="da-DK" sz="1200" dirty="0"/>
              <a:t> forstærker. Til forskel fra </a:t>
            </a:r>
            <a:r>
              <a:rPr lang="da-DK" sz="1200" dirty="0" err="1"/>
              <a:t>Drake</a:t>
            </a:r>
            <a:r>
              <a:rPr lang="da-DK" sz="1200" dirty="0"/>
              <a:t> bruger Collins kun ét filter. Det er derfor nødvendigt med to sidebåndskrystaller for at kunne skifte mellem USB og LSB. </a:t>
            </a:r>
          </a:p>
        </p:txBody>
      </p:sp>
    </p:spTree>
    <p:extLst>
      <p:ext uri="{BB962C8B-B14F-4D97-AF65-F5344CB8AC3E}">
        <p14:creationId xmlns:p14="http://schemas.microsoft.com/office/powerpoint/2010/main" val="720829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idx="1"/>
          </p:nvPr>
        </p:nvSpPr>
        <p:spPr>
          <a:xfrm>
            <a:off x="872067" y="3356991"/>
            <a:ext cx="7408333" cy="1512169"/>
          </a:xfrm>
        </p:spPr>
        <p:txBody>
          <a:bodyPr>
            <a:normAutofit fontScale="92500" lnSpcReduction="10000"/>
          </a:bodyPr>
          <a:lstStyle/>
          <a:p>
            <a:r>
              <a:rPr lang="da-DK" dirty="0" smtClean="0"/>
              <a:t>Induktivt afstemt i stedet for </a:t>
            </a:r>
            <a:r>
              <a:rPr lang="da-DK" dirty="0" err="1" smtClean="0"/>
              <a:t>kapacativt</a:t>
            </a:r>
            <a:r>
              <a:rPr lang="da-DK" dirty="0" smtClean="0"/>
              <a:t> afstemt VFO (</a:t>
            </a:r>
            <a:r>
              <a:rPr lang="da-DK" dirty="0" err="1" smtClean="0"/>
              <a:t>Permeability</a:t>
            </a:r>
            <a:r>
              <a:rPr lang="da-DK" dirty="0" smtClean="0"/>
              <a:t> </a:t>
            </a:r>
            <a:r>
              <a:rPr lang="da-DK" dirty="0" err="1" smtClean="0"/>
              <a:t>Tuned</a:t>
            </a:r>
            <a:r>
              <a:rPr lang="da-DK" dirty="0" smtClean="0"/>
              <a:t> Oscillator (PTO)) </a:t>
            </a:r>
          </a:p>
          <a:p>
            <a:r>
              <a:rPr lang="da-DK" dirty="0" smtClean="0"/>
              <a:t>Induktivt i stedet for </a:t>
            </a:r>
            <a:r>
              <a:rPr lang="da-DK" dirty="0" err="1" smtClean="0"/>
              <a:t>kapacativt</a:t>
            </a:r>
            <a:r>
              <a:rPr lang="da-DK" dirty="0" smtClean="0"/>
              <a:t> afstemte HF kredse</a:t>
            </a:r>
          </a:p>
          <a:p>
            <a:r>
              <a:rPr lang="da-DK" dirty="0" smtClean="0"/>
              <a:t>Mekanisk filter i stedet for krystalfilter eller L/C kreds</a:t>
            </a:r>
            <a:endParaRPr lang="da-DK" dirty="0"/>
          </a:p>
        </p:txBody>
      </p:sp>
      <p:sp>
        <p:nvSpPr>
          <p:cNvPr id="2" name="Titel 1"/>
          <p:cNvSpPr>
            <a:spLocks noGrp="1"/>
          </p:cNvSpPr>
          <p:nvPr>
            <p:ph type="title"/>
          </p:nvPr>
        </p:nvSpPr>
        <p:spPr/>
        <p:txBody>
          <a:bodyPr>
            <a:normAutofit/>
          </a:bodyPr>
          <a:lstStyle/>
          <a:p>
            <a:r>
              <a:rPr lang="da-DK" dirty="0" smtClean="0"/>
              <a:t>Collins kendetegn</a:t>
            </a:r>
            <a:endParaRPr lang="da-DK" dirty="0"/>
          </a:p>
        </p:txBody>
      </p:sp>
    </p:spTree>
    <p:extLst>
      <p:ext uri="{BB962C8B-B14F-4D97-AF65-F5344CB8AC3E}">
        <p14:creationId xmlns:p14="http://schemas.microsoft.com/office/powerpoint/2010/main" val="1498011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COLLINS 51j-4 PTO</a:t>
            </a:r>
            <a:endParaRPr lang="da-DK"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933056"/>
            <a:ext cx="4549405" cy="266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3572" y="1606786"/>
            <a:ext cx="2448272" cy="197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627" y="1628728"/>
            <a:ext cx="2906123" cy="199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www.radioblvd.com/Collins%2051J/51j4ca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556792"/>
            <a:ext cx="2880320" cy="1965692"/>
          </a:xfrm>
          <a:prstGeom prst="rect">
            <a:avLst/>
          </a:prstGeom>
          <a:noFill/>
          <a:extLst>
            <a:ext uri="{909E8E84-426E-40DD-AFC4-6F175D3DCCD1}">
              <a14:hiddenFill xmlns:a14="http://schemas.microsoft.com/office/drawing/2010/main">
                <a:solidFill>
                  <a:srgbClr val="FFFFFF"/>
                </a:solidFill>
              </a14:hiddenFill>
            </a:ext>
          </a:extLst>
        </p:spPr>
      </p:pic>
      <p:sp>
        <p:nvSpPr>
          <p:cNvPr id="4" name="Højrepil 3"/>
          <p:cNvSpPr/>
          <p:nvPr/>
        </p:nvSpPr>
        <p:spPr>
          <a:xfrm>
            <a:off x="3754827" y="2344218"/>
            <a:ext cx="618518" cy="242316"/>
          </a:xfrm>
          <a:prstGeom prst="rightArrow">
            <a:avLst>
              <a:gd name="adj1" fmla="val 1027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50656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KWM-2 PTO </a:t>
            </a:r>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00138"/>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455031"/>
            <a:ext cx="208823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466869"/>
            <a:ext cx="2160240" cy="2009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2843808" y="5190143"/>
            <a:ext cx="3763942" cy="369332"/>
          </a:xfrm>
          <a:prstGeom prst="rect">
            <a:avLst/>
          </a:prstGeom>
          <a:noFill/>
        </p:spPr>
        <p:txBody>
          <a:bodyPr wrap="square" rtlCol="0">
            <a:spAutoFit/>
          </a:bodyPr>
          <a:lstStyle/>
          <a:p>
            <a:r>
              <a:rPr lang="da-DK" dirty="0" smtClean="0"/>
              <a:t>”</a:t>
            </a:r>
            <a:r>
              <a:rPr lang="da-DK" i="1" dirty="0" err="1" smtClean="0"/>
              <a:t>Pretty</a:t>
            </a:r>
            <a:r>
              <a:rPr lang="da-DK" i="1" dirty="0" smtClean="0"/>
              <a:t> </a:t>
            </a:r>
            <a:r>
              <a:rPr lang="da-DK" i="1" dirty="0" err="1" smtClean="0"/>
              <a:t>neat</a:t>
            </a:r>
            <a:r>
              <a:rPr lang="da-DK" i="1" dirty="0" smtClean="0"/>
              <a:t>, </a:t>
            </a:r>
            <a:r>
              <a:rPr lang="da-DK" i="1" dirty="0" err="1" smtClean="0"/>
              <a:t>huh</a:t>
            </a:r>
            <a:r>
              <a:rPr lang="da-DK" i="1" dirty="0" smtClean="0"/>
              <a:t> Art? Bob </a:t>
            </a:r>
            <a:r>
              <a:rPr lang="da-DK" i="1" dirty="0" err="1" smtClean="0"/>
              <a:t>Drake</a:t>
            </a:r>
            <a:r>
              <a:rPr lang="da-DK" i="1" dirty="0" smtClean="0"/>
              <a:t>”</a:t>
            </a:r>
            <a:endParaRPr lang="da-DK" i="1" dirty="0"/>
          </a:p>
        </p:txBody>
      </p:sp>
    </p:spTree>
    <p:extLst>
      <p:ext uri="{BB962C8B-B14F-4D97-AF65-F5344CB8AC3E}">
        <p14:creationId xmlns:p14="http://schemas.microsoft.com/office/powerpoint/2010/main" val="2944093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Induktivt afstemte HF kredse</a:t>
            </a:r>
            <a:endParaRPr lang="da-DK" dirty="0"/>
          </a:p>
        </p:txBody>
      </p:sp>
      <p:pic>
        <p:nvPicPr>
          <p:cNvPr id="1026" name="Picture 2" descr="C:\Users\Peter\Desktop\2017-03-30 14.08.30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060848"/>
            <a:ext cx="5312405"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Venstrepil 2"/>
          <p:cNvSpPr/>
          <p:nvPr/>
        </p:nvSpPr>
        <p:spPr>
          <a:xfrm>
            <a:off x="5580112" y="329334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Højrepil 3"/>
          <p:cNvSpPr/>
          <p:nvPr/>
        </p:nvSpPr>
        <p:spPr>
          <a:xfrm>
            <a:off x="2267744" y="32933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2430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Collins mekanisk filter</a:t>
            </a:r>
            <a:endParaRPr lang="da-DK"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823" y="1412776"/>
            <a:ext cx="266141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3196156"/>
            <a:ext cx="4177456"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695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KWM-2 sales promotion</a:t>
            </a:r>
            <a:endParaRPr lang="da-DK"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294" y="1412776"/>
            <a:ext cx="2113505"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www.wb4hfn.com/COLLINS/Documents/Brochures/KWM2/KWM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7" y="1412776"/>
            <a:ext cx="207959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556792"/>
            <a:ext cx="2088232" cy="270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wa3key.com/qst/qst6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82" y="4339441"/>
            <a:ext cx="1393815" cy="20990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a3key.com/qst/qst6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7" y="4320302"/>
            <a:ext cx="1615859" cy="23599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wa3key.com/qst/qst64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3993046"/>
            <a:ext cx="1800797" cy="26546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wa3key.com/qst/qst67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7430" y="1268760"/>
            <a:ext cx="1556172" cy="234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073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QUIZ (1)</a:t>
            </a:r>
            <a:br>
              <a:rPr lang="da-DK" dirty="0" smtClean="0"/>
            </a:br>
            <a:r>
              <a:rPr lang="da-DK" dirty="0" smtClean="0"/>
              <a:t>Hvad? Hvornår? Hvornår? </a:t>
            </a:r>
            <a:r>
              <a:rPr lang="da-DK" smtClean="0"/>
              <a:t>Hvem?</a:t>
            </a:r>
            <a:endParaRPr lang="da-DK" dirty="0"/>
          </a:p>
        </p:txBody>
      </p:sp>
      <p:pic>
        <p:nvPicPr>
          <p:cNvPr id="1026" name="Picture 2" descr="EarlyHisto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236" y="1988840"/>
            <a:ext cx="5715000"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062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KWM-2 på rejse</a:t>
            </a:r>
            <a:endParaRPr lang="da-DK" dirty="0"/>
          </a:p>
        </p:txBody>
      </p:sp>
      <p:pic>
        <p:nvPicPr>
          <p:cNvPr id="2050" name="Picture 2" descr="http://www.universal-radio.com/catalog/hamhf/cc2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08221"/>
            <a:ext cx="4314133" cy="26091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wa3key.com/qst/qst68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80928"/>
            <a:ext cx="2480889" cy="3781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mages6.alphacoders.com/496/4965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5013176"/>
            <a:ext cx="2304256"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9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KWM-2 i krig</a:t>
            </a:r>
            <a:endParaRPr lang="da-DK" dirty="0"/>
          </a:p>
        </p:txBody>
      </p:sp>
      <p:pic>
        <p:nvPicPr>
          <p:cNvPr id="1026" name="Picture 2" descr="http://www.linoesposito.it/images/inwars7_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3"/>
            <a:ext cx="271334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inoesposito.it/images/inwars8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020" y="1556792"/>
            <a:ext cx="2713346" cy="1872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arinecorpsmars.net/BarrysSite/BARRYS%20Images/joh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520" y="1577788"/>
            <a:ext cx="2358234" cy="18512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inoesposito.it/images/inwars1_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13" y="3933057"/>
            <a:ext cx="2718252" cy="18755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q-cq.eu/Jim_Spooner_VN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7460" y="3933057"/>
            <a:ext cx="247646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nuke.ik0ixi.it/Portals/0/Collins%20KWM-2A/KWM-2A_ap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6521" y="3979233"/>
            <a:ext cx="2246180" cy="182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96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KWM-2 i kulde og varme</a:t>
            </a:r>
            <a:endParaRPr lang="da-DK" dirty="0"/>
          </a:p>
        </p:txBody>
      </p:sp>
      <p:pic>
        <p:nvPicPr>
          <p:cNvPr id="1026" name="Picture 2" descr="800px-Transantarctic_mountain_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1"/>
            <a:ext cx="369128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ro4u.com/blog/wp-content/uploads/2015/08/m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9761" y="1628801"/>
            <a:ext cx="3624626" cy="24138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vel to Mount Everest &amp; The Himala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5417" y="4365104"/>
            <a:ext cx="3545970" cy="1994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media-cache-ak0.pinimg.com/originals/66/d2/e7/66d2e7991573d80a63a61e18da5cfc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643" y="4149080"/>
            <a:ext cx="3803784" cy="253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50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Collins KWM-2 vs </a:t>
            </a:r>
            <a:r>
              <a:rPr lang="da-DK" dirty="0" err="1" smtClean="0"/>
              <a:t>Drake</a:t>
            </a:r>
            <a:r>
              <a:rPr lang="da-DK" dirty="0" smtClean="0"/>
              <a:t> TR4C</a:t>
            </a:r>
            <a:endParaRPr lang="da-DK" dirty="0"/>
          </a:p>
        </p:txBody>
      </p:sp>
      <p:pic>
        <p:nvPicPr>
          <p:cNvPr id="1027" name="Picture 3" descr="C:\Users\Peter\Pictures\Collins KWM-2\2016-10-26 13.41.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595" y="2132856"/>
            <a:ext cx="393643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eter\Dropbox\Kameraoverførsler\2017-04-13 13.0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986" y="2115209"/>
            <a:ext cx="4328736"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426745" y="5227507"/>
            <a:ext cx="8472977" cy="1384995"/>
          </a:xfrm>
          <a:prstGeom prst="rect">
            <a:avLst/>
          </a:prstGeom>
          <a:noFill/>
        </p:spPr>
        <p:txBody>
          <a:bodyPr wrap="square" rtlCol="0">
            <a:spAutoFit/>
          </a:bodyPr>
          <a:lstStyle/>
          <a:p>
            <a:r>
              <a:rPr lang="da-DK" sz="1400" dirty="0" smtClean="0">
                <a:latin typeface="Times New Roman" panose="02020603050405020304" pitchFamily="18" charset="0"/>
                <a:cs typeface="Times New Roman" panose="02020603050405020304" pitchFamily="18" charset="0"/>
              </a:rPr>
              <a:t>Collins made </a:t>
            </a:r>
            <a:r>
              <a:rPr lang="da-DK" sz="1400" dirty="0" err="1" smtClean="0">
                <a:latin typeface="Times New Roman" panose="02020603050405020304" pitchFamily="18" charset="0"/>
                <a:cs typeface="Times New Roman" panose="02020603050405020304" pitchFamily="18" charset="0"/>
              </a:rPr>
              <a:t>extraordinary</a:t>
            </a:r>
            <a:r>
              <a:rPr lang="da-DK" sz="1400" dirty="0" smtClean="0">
                <a:latin typeface="Times New Roman" panose="02020603050405020304" pitchFamily="18" charset="0"/>
                <a:cs typeface="Times New Roman" panose="02020603050405020304" pitchFamily="18" charset="0"/>
              </a:rPr>
              <a:t> radios with </a:t>
            </a:r>
            <a:r>
              <a:rPr lang="da-DK" sz="1400" dirty="0" err="1" smtClean="0">
                <a:latin typeface="Times New Roman" panose="02020603050405020304" pitchFamily="18" charset="0"/>
                <a:cs typeface="Times New Roman" panose="02020603050405020304" pitchFamily="18" charset="0"/>
              </a:rPr>
              <a:t>extraordinary</a:t>
            </a:r>
            <a:r>
              <a:rPr lang="da-DK" sz="1400" dirty="0" smtClean="0">
                <a:latin typeface="Times New Roman" panose="02020603050405020304" pitchFamily="18" charset="0"/>
                <a:cs typeface="Times New Roman" panose="02020603050405020304" pitchFamily="18" charset="0"/>
              </a:rPr>
              <a:t> parts. </a:t>
            </a:r>
            <a:r>
              <a:rPr lang="da-DK" sz="1400" dirty="0" err="1" smtClean="0">
                <a:latin typeface="Times New Roman" panose="02020603050405020304" pitchFamily="18" charset="0"/>
                <a:cs typeface="Times New Roman" panose="02020603050405020304" pitchFamily="18" charset="0"/>
              </a:rPr>
              <a:t>Drake</a:t>
            </a:r>
            <a:r>
              <a:rPr lang="da-DK" sz="1400" dirty="0" smtClean="0">
                <a:latin typeface="Times New Roman" panose="02020603050405020304" pitchFamily="18" charset="0"/>
                <a:cs typeface="Times New Roman" panose="02020603050405020304" pitchFamily="18" charset="0"/>
              </a:rPr>
              <a:t> made </a:t>
            </a:r>
            <a:r>
              <a:rPr lang="da-DK" sz="1400" dirty="0" err="1" smtClean="0">
                <a:latin typeface="Times New Roman" panose="02020603050405020304" pitchFamily="18" charset="0"/>
                <a:cs typeface="Times New Roman" panose="02020603050405020304" pitchFamily="18" charset="0"/>
              </a:rPr>
              <a:t>extraordinary</a:t>
            </a:r>
            <a:r>
              <a:rPr lang="da-DK" sz="1400" dirty="0" smtClean="0">
                <a:latin typeface="Times New Roman" panose="02020603050405020304" pitchFamily="18" charset="0"/>
                <a:cs typeface="Times New Roman" panose="02020603050405020304" pitchFamily="18" charset="0"/>
              </a:rPr>
              <a:t> radios with </a:t>
            </a:r>
            <a:r>
              <a:rPr lang="da-DK" sz="1400" dirty="0" err="1" smtClean="0">
                <a:latin typeface="Times New Roman" panose="02020603050405020304" pitchFamily="18" charset="0"/>
                <a:cs typeface="Times New Roman" panose="02020603050405020304" pitchFamily="18" charset="0"/>
              </a:rPr>
              <a:t>ordinary</a:t>
            </a:r>
            <a:r>
              <a:rPr lang="da-DK" sz="1400" dirty="0" smtClean="0">
                <a:latin typeface="Times New Roman" panose="02020603050405020304" pitchFamily="18" charset="0"/>
                <a:cs typeface="Times New Roman" panose="02020603050405020304" pitchFamily="18" charset="0"/>
              </a:rPr>
              <a:t> parts (K5MO).</a:t>
            </a:r>
          </a:p>
          <a:p>
            <a:r>
              <a:rPr lang="da-DK" sz="1400" dirty="0" smtClean="0">
                <a:latin typeface="Times New Roman" panose="02020603050405020304" pitchFamily="18" charset="0"/>
                <a:cs typeface="Times New Roman" panose="02020603050405020304" pitchFamily="18" charset="0"/>
              </a:rPr>
              <a:t>Collins </a:t>
            </a:r>
            <a:r>
              <a:rPr lang="da-DK" sz="1400" dirty="0" err="1" smtClean="0">
                <a:latin typeface="Times New Roman" panose="02020603050405020304" pitchFamily="18" charset="0"/>
                <a:cs typeface="Times New Roman" panose="02020603050405020304" pitchFamily="18" charset="0"/>
              </a:rPr>
              <a:t>was</a:t>
            </a:r>
            <a:r>
              <a:rPr lang="da-DK" sz="1400" dirty="0" smtClean="0">
                <a:latin typeface="Times New Roman" panose="02020603050405020304" pitchFamily="18" charset="0"/>
                <a:cs typeface="Times New Roman" panose="02020603050405020304" pitchFamily="18" charset="0"/>
              </a:rPr>
              <a:t> the radio for the </a:t>
            </a:r>
            <a:r>
              <a:rPr lang="da-DK" sz="1400" dirty="0" err="1" smtClean="0">
                <a:latin typeface="Times New Roman" panose="02020603050405020304" pitchFamily="18" charset="0"/>
                <a:cs typeface="Times New Roman" panose="02020603050405020304" pitchFamily="18" charset="0"/>
              </a:rPr>
              <a:t>rich</a:t>
            </a:r>
            <a:r>
              <a:rPr lang="da-DK" sz="1400" dirty="0" smtClean="0">
                <a:latin typeface="Times New Roman" panose="02020603050405020304" pitchFamily="18" charset="0"/>
                <a:cs typeface="Times New Roman" panose="02020603050405020304" pitchFamily="18" charset="0"/>
              </a:rPr>
              <a:t> man, </a:t>
            </a:r>
            <a:r>
              <a:rPr lang="da-DK" sz="1400" dirty="0" err="1" smtClean="0">
                <a:latin typeface="Times New Roman" panose="02020603050405020304" pitchFamily="18" charset="0"/>
                <a:cs typeface="Times New Roman" panose="02020603050405020304" pitchFamily="18" charset="0"/>
              </a:rPr>
              <a:t>Drake</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was</a:t>
            </a:r>
            <a:r>
              <a:rPr lang="da-DK" sz="1400" dirty="0" smtClean="0">
                <a:latin typeface="Times New Roman" panose="02020603050405020304" pitchFamily="18" charset="0"/>
                <a:cs typeface="Times New Roman" panose="02020603050405020304" pitchFamily="18" charset="0"/>
              </a:rPr>
              <a:t> the radio for the </a:t>
            </a:r>
            <a:r>
              <a:rPr lang="da-DK" sz="1400" dirty="0" err="1" smtClean="0">
                <a:latin typeface="Times New Roman" panose="02020603050405020304" pitchFamily="18" charset="0"/>
                <a:cs typeface="Times New Roman" panose="02020603050405020304" pitchFamily="18" charset="0"/>
              </a:rPr>
              <a:t>ordinary</a:t>
            </a:r>
            <a:r>
              <a:rPr lang="da-DK" sz="1400" dirty="0" smtClean="0">
                <a:latin typeface="Times New Roman" panose="02020603050405020304" pitchFamily="18" charset="0"/>
                <a:cs typeface="Times New Roman" panose="02020603050405020304" pitchFamily="18" charset="0"/>
              </a:rPr>
              <a:t> man (K4OAH).</a:t>
            </a:r>
          </a:p>
          <a:p>
            <a:r>
              <a:rPr lang="da-DK" sz="1400" dirty="0" smtClean="0">
                <a:latin typeface="Times New Roman" panose="02020603050405020304" pitchFamily="18" charset="0"/>
                <a:cs typeface="Times New Roman" panose="02020603050405020304" pitchFamily="18" charset="0"/>
              </a:rPr>
              <a:t>Collins </a:t>
            </a:r>
            <a:r>
              <a:rPr lang="da-DK" sz="1400" dirty="0" err="1" smtClean="0">
                <a:latin typeface="Times New Roman" panose="02020603050405020304" pitchFamily="18" charset="0"/>
                <a:cs typeface="Times New Roman" panose="02020603050405020304" pitchFamily="18" charset="0"/>
              </a:rPr>
              <a:t>equipment</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was</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primarily</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manufactured</a:t>
            </a:r>
            <a:r>
              <a:rPr lang="da-DK" sz="1400" dirty="0" smtClean="0">
                <a:latin typeface="Times New Roman" panose="02020603050405020304" pitchFamily="18" charset="0"/>
                <a:cs typeface="Times New Roman" panose="02020603050405020304" pitchFamily="18" charset="0"/>
              </a:rPr>
              <a:t> for the </a:t>
            </a:r>
            <a:r>
              <a:rPr lang="da-DK" sz="1400" dirty="0" err="1" smtClean="0">
                <a:latin typeface="Times New Roman" panose="02020603050405020304" pitchFamily="18" charset="0"/>
                <a:cs typeface="Times New Roman" panose="02020603050405020304" pitchFamily="18" charset="0"/>
              </a:rPr>
              <a:t>state</a:t>
            </a:r>
            <a:r>
              <a:rPr lang="da-DK" sz="1400" dirty="0" smtClean="0">
                <a:latin typeface="Times New Roman" panose="02020603050405020304" pitchFamily="18" charset="0"/>
                <a:cs typeface="Times New Roman" panose="02020603050405020304" pitchFamily="18" charset="0"/>
              </a:rPr>
              <a:t> at a time </a:t>
            </a:r>
            <a:r>
              <a:rPr lang="da-DK" sz="1400" dirty="0" err="1" smtClean="0">
                <a:latin typeface="Times New Roman" panose="02020603050405020304" pitchFamily="18" charset="0"/>
                <a:cs typeface="Times New Roman" panose="02020603050405020304" pitchFamily="18" charset="0"/>
              </a:rPr>
              <a:t>when</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money</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was</a:t>
            </a:r>
            <a:r>
              <a:rPr lang="da-DK" sz="1400" dirty="0" smtClean="0">
                <a:latin typeface="Times New Roman" panose="02020603050405020304" pitchFamily="18" charset="0"/>
                <a:cs typeface="Times New Roman" panose="02020603050405020304" pitchFamily="18" charset="0"/>
              </a:rPr>
              <a:t> flowing </a:t>
            </a:r>
            <a:r>
              <a:rPr lang="da-DK" sz="1400" dirty="0" err="1" smtClean="0">
                <a:latin typeface="Times New Roman" panose="02020603050405020304" pitchFamily="18" charset="0"/>
                <a:cs typeface="Times New Roman" panose="02020603050405020304" pitchFamily="18" charset="0"/>
              </a:rPr>
              <a:t>esay</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Drake</a:t>
            </a:r>
            <a:r>
              <a:rPr lang="da-DK" sz="1400" dirty="0" smtClean="0">
                <a:latin typeface="Times New Roman" panose="02020603050405020304" pitchFamily="18" charset="0"/>
                <a:cs typeface="Times New Roman" panose="02020603050405020304" pitchFamily="18" charset="0"/>
              </a:rPr>
              <a:t> radios </a:t>
            </a:r>
            <a:r>
              <a:rPr lang="da-DK" sz="1400" dirty="0" err="1" smtClean="0">
                <a:latin typeface="Times New Roman" panose="02020603050405020304" pitchFamily="18" charset="0"/>
                <a:cs typeface="Times New Roman" panose="02020603050405020304" pitchFamily="18" charset="0"/>
              </a:rPr>
              <a:t>were</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mainly</a:t>
            </a:r>
            <a:r>
              <a:rPr lang="da-DK" sz="1400" dirty="0" smtClean="0">
                <a:latin typeface="Times New Roman" panose="02020603050405020304" pitchFamily="18" charset="0"/>
                <a:cs typeface="Times New Roman" panose="02020603050405020304" pitchFamily="18" charset="0"/>
              </a:rPr>
              <a:t> for the ham radio </a:t>
            </a:r>
            <a:r>
              <a:rPr lang="da-DK" sz="1400" dirty="0" err="1" smtClean="0">
                <a:latin typeface="Times New Roman" panose="02020603050405020304" pitchFamily="18" charset="0"/>
                <a:cs typeface="Times New Roman" panose="02020603050405020304" pitchFamily="18" charset="0"/>
              </a:rPr>
              <a:t>consumer</a:t>
            </a:r>
            <a:r>
              <a:rPr lang="da-DK" sz="1400" dirty="0" smtClean="0">
                <a:latin typeface="Times New Roman" panose="02020603050405020304" pitchFamily="18" charset="0"/>
                <a:cs typeface="Times New Roman" panose="02020603050405020304" pitchFamily="18" charset="0"/>
              </a:rPr>
              <a:t> </a:t>
            </a:r>
            <a:r>
              <a:rPr lang="da-DK" sz="1400" dirty="0" err="1" smtClean="0">
                <a:latin typeface="Times New Roman" panose="02020603050405020304" pitchFamily="18" charset="0"/>
                <a:cs typeface="Times New Roman" panose="02020603050405020304" pitchFamily="18" charset="0"/>
              </a:rPr>
              <a:t>market</a:t>
            </a:r>
            <a:r>
              <a:rPr lang="da-DK" sz="1400" dirty="0" smtClean="0">
                <a:latin typeface="Times New Roman" panose="02020603050405020304" pitchFamily="18" charset="0"/>
                <a:cs typeface="Times New Roman" panose="02020603050405020304" pitchFamily="18" charset="0"/>
              </a:rPr>
              <a:t>.</a:t>
            </a:r>
          </a:p>
          <a:p>
            <a:endParaRPr lang="da-DK"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020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Collins 380 (1979)</a:t>
            </a:r>
            <a:br>
              <a:rPr lang="da-DK" dirty="0" smtClean="0"/>
            </a:br>
            <a:endParaRPr lang="da-DK" dirty="0"/>
          </a:p>
        </p:txBody>
      </p:sp>
      <p:pic>
        <p:nvPicPr>
          <p:cNvPr id="1026" name="Picture 2" descr="http://www.w2xc.com/jpeg/KWM380_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73" y="1628800"/>
            <a:ext cx="4416490"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4716016" y="1628800"/>
            <a:ext cx="4104456" cy="3970318"/>
          </a:xfrm>
          <a:prstGeom prst="rect">
            <a:avLst/>
          </a:prstGeom>
          <a:noFill/>
        </p:spPr>
        <p:txBody>
          <a:bodyPr wrap="square" rtlCol="0">
            <a:spAutoFit/>
          </a:bodyPr>
          <a:lstStyle/>
          <a:p>
            <a:r>
              <a:rPr lang="en-US" dirty="0"/>
              <a:t>The PLL synthesized VFO is </a:t>
            </a:r>
            <a:r>
              <a:rPr lang="en-US" dirty="0" smtClean="0"/>
              <a:t>its </a:t>
            </a:r>
            <a:r>
              <a:rPr lang="en-US" dirty="0"/>
              <a:t>biggest asset. Very accurate </a:t>
            </a:r>
            <a:r>
              <a:rPr lang="en-US" dirty="0" smtClean="0"/>
              <a:t> </a:t>
            </a:r>
            <a:r>
              <a:rPr lang="en-US" dirty="0"/>
              <a:t>and more importantly - no drift. </a:t>
            </a:r>
            <a:r>
              <a:rPr lang="en-US" b="1" dirty="0"/>
              <a:t>There was nothing like it available when it first hit the market.</a:t>
            </a:r>
            <a:r>
              <a:rPr lang="en-US" dirty="0"/>
              <a:t> Just to put the technology at the time into perspective, Collins was still selling the KWM-2, </a:t>
            </a:r>
            <a:r>
              <a:rPr lang="en-US" dirty="0" err="1"/>
              <a:t>Icom</a:t>
            </a:r>
            <a:r>
              <a:rPr lang="en-US" dirty="0"/>
              <a:t> was pushing their NEW IC-701, Kenwood's big seller was the TS-520S, </a:t>
            </a:r>
            <a:r>
              <a:rPr lang="en-US" dirty="0" err="1"/>
              <a:t>Yaesu</a:t>
            </a:r>
            <a:r>
              <a:rPr lang="en-US" dirty="0"/>
              <a:t> had the FT-101E and Drake's "C" line was their big seller. Drake also made the TR-7 available in late 1978 (but the synthesized VFO was yet to be released). </a:t>
            </a:r>
            <a:endParaRPr lang="da-DK" dirty="0"/>
          </a:p>
        </p:txBody>
      </p:sp>
    </p:spTree>
    <p:extLst>
      <p:ext uri="{BB962C8B-B14F-4D97-AF65-F5344CB8AC3E}">
        <p14:creationId xmlns:p14="http://schemas.microsoft.com/office/powerpoint/2010/main" val="1014589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Konklusion</a:t>
            </a:r>
            <a:endParaRPr lang="da-DK"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219" y="4437112"/>
            <a:ext cx="734481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734268"/>
            <a:ext cx="34563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37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QUIZ (2)</a:t>
            </a:r>
            <a:br>
              <a:rPr lang="da-DK" dirty="0" smtClean="0"/>
            </a:br>
            <a:r>
              <a:rPr lang="da-DK" dirty="0" smtClean="0"/>
              <a:t>Hvad? Hvor? Hvor? Hvem?</a:t>
            </a:r>
            <a:endParaRPr lang="da-DK" dirty="0"/>
          </a:p>
        </p:txBody>
      </p:sp>
      <p:pic>
        <p:nvPicPr>
          <p:cNvPr id="1026" name="Picture 2" descr="C:\Users\Peter\Desktop\2017-04-16 10.43.58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0386" y="1988840"/>
            <a:ext cx="5683757" cy="404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56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Arthur Collins (1909-1987)</a:t>
            </a:r>
            <a:endParaRPr lang="da-DK" dirty="0"/>
          </a:p>
        </p:txBody>
      </p:sp>
      <p:pic>
        <p:nvPicPr>
          <p:cNvPr id="2050" name="Picture 2" descr="https://kf4lmt.files.wordpress.com/2010/09/im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32856"/>
            <a:ext cx="6285554" cy="4285605"/>
          </a:xfrm>
          <a:prstGeom prst="rect">
            <a:avLst/>
          </a:prstGeom>
          <a:noFill/>
          <a:extLst>
            <a:ext uri="{909E8E84-426E-40DD-AFC4-6F175D3DCCD1}">
              <a14:hiddenFill xmlns:a14="http://schemas.microsoft.com/office/drawing/2010/main">
                <a:solidFill>
                  <a:srgbClr val="FFFFFF"/>
                </a:solidFill>
              </a14:hiddenFill>
            </a:ext>
          </a:extLst>
        </p:spPr>
      </p:pic>
      <p:sp>
        <p:nvSpPr>
          <p:cNvPr id="3" name="Højrepil 2"/>
          <p:cNvSpPr/>
          <p:nvPr/>
        </p:nvSpPr>
        <p:spPr>
          <a:xfrm>
            <a:off x="1619672" y="5085184"/>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Højrepil 4"/>
          <p:cNvSpPr/>
          <p:nvPr/>
        </p:nvSpPr>
        <p:spPr>
          <a:xfrm>
            <a:off x="827584" y="41371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32V-1</a:t>
            </a:r>
            <a:endParaRPr lang="da-DK" dirty="0"/>
          </a:p>
        </p:txBody>
      </p:sp>
      <p:sp>
        <p:nvSpPr>
          <p:cNvPr id="6" name="Venstrepil 5"/>
          <p:cNvSpPr/>
          <p:nvPr/>
        </p:nvSpPr>
        <p:spPr>
          <a:xfrm>
            <a:off x="5580112" y="4621778"/>
            <a:ext cx="45719"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Venstrepil 6"/>
          <p:cNvSpPr/>
          <p:nvPr/>
        </p:nvSpPr>
        <p:spPr>
          <a:xfrm>
            <a:off x="5090908" y="391768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75A</a:t>
            </a:r>
            <a:endParaRPr lang="da-DK" dirty="0"/>
          </a:p>
        </p:txBody>
      </p:sp>
    </p:spTree>
    <p:extLst>
      <p:ext uri="{BB962C8B-B14F-4D97-AF65-F5344CB8AC3E}">
        <p14:creationId xmlns:p14="http://schemas.microsoft.com/office/powerpoint/2010/main" val="800406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Collins KWM-1 (1957)</a:t>
            </a:r>
            <a:endParaRPr lang="da-DK"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2672916"/>
            <a:ext cx="1872208" cy="131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ominous-valve.com/images/kw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2672916"/>
            <a:ext cx="158115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9" y="2672916"/>
            <a:ext cx="3816424" cy="333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1691680" y="6327956"/>
            <a:ext cx="5284188" cy="369332"/>
          </a:xfrm>
          <a:prstGeom prst="rect">
            <a:avLst/>
          </a:prstGeom>
          <a:noFill/>
        </p:spPr>
        <p:txBody>
          <a:bodyPr wrap="square" rtlCol="0">
            <a:spAutoFit/>
          </a:bodyPr>
          <a:lstStyle/>
          <a:p>
            <a:r>
              <a:rPr lang="da-DK" dirty="0" smtClean="0"/>
              <a:t> </a:t>
            </a:r>
            <a:r>
              <a:rPr lang="da-DK" dirty="0" smtClean="0">
                <a:latin typeface="Times New Roman" panose="02020603050405020304" pitchFamily="18" charset="0"/>
                <a:cs typeface="Times New Roman" panose="02020603050405020304" pitchFamily="18" charset="0"/>
              </a:rPr>
              <a:t>Første mobile SSB </a:t>
            </a:r>
            <a:r>
              <a:rPr lang="da-DK" dirty="0" err="1" smtClean="0">
                <a:latin typeface="Times New Roman" panose="02020603050405020304" pitchFamily="18" charset="0"/>
                <a:cs typeface="Times New Roman" panose="02020603050405020304" pitchFamily="18" charset="0"/>
              </a:rPr>
              <a:t>transceiver</a:t>
            </a:r>
            <a:r>
              <a:rPr lang="da-DK" dirty="0" smtClean="0">
                <a:latin typeface="Times New Roman" panose="02020603050405020304" pitchFamily="18" charset="0"/>
                <a:cs typeface="Times New Roman" panose="02020603050405020304" pitchFamily="18" charset="0"/>
              </a:rPr>
              <a:t> til 20, 15 og 10 meter</a:t>
            </a:r>
            <a:endParaRPr lang="da-D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593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S.S. United States</a:t>
            </a:r>
            <a:endParaRPr lang="da-DK" dirty="0"/>
          </a:p>
        </p:txBody>
      </p:sp>
      <p:pic>
        <p:nvPicPr>
          <p:cNvPr id="1026" name="Picture 2" descr="https://worldshipwrecks.files.wordpress.com/2015/02/ss-united-stat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9" y="1988840"/>
            <a:ext cx="6190768"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971600" y="6021288"/>
            <a:ext cx="9207666" cy="646331"/>
          </a:xfrm>
          <a:prstGeom prst="rect">
            <a:avLst/>
          </a:prstGeom>
          <a:noFill/>
        </p:spPr>
        <p:txBody>
          <a:bodyPr wrap="square" rtlCol="0">
            <a:spAutoFit/>
          </a:bodyPr>
          <a:lstStyle/>
          <a:p>
            <a:r>
              <a:rPr lang="da-DK" dirty="0" smtClean="0"/>
              <a:t>Da Arthur Collins og hans kone i 1957 tog på bryllupsrejse til Europa,</a:t>
            </a:r>
          </a:p>
          <a:p>
            <a:r>
              <a:rPr lang="da-DK" dirty="0" smtClean="0"/>
              <a:t>afprøvede Collins sin KWM-1 ombord på oceanlineren S.S. United States. </a:t>
            </a:r>
            <a:endParaRPr lang="da-DK" dirty="0"/>
          </a:p>
        </p:txBody>
      </p:sp>
    </p:spTree>
    <p:extLst>
      <p:ext uri="{BB962C8B-B14F-4D97-AF65-F5344CB8AC3E}">
        <p14:creationId xmlns:p14="http://schemas.microsoft.com/office/powerpoint/2010/main" val="343632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Lockheed U-2 (1957)</a:t>
            </a:r>
            <a:endParaRPr lang="da-DK" dirty="0"/>
          </a:p>
        </p:txBody>
      </p:sp>
      <p:pic>
        <p:nvPicPr>
          <p:cNvPr id="2050" name="Picture 2" descr="Usaf.u2.750pix.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060848"/>
            <a:ext cx="4948910"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1475656" y="5301208"/>
            <a:ext cx="6377067" cy="646331"/>
          </a:xfrm>
          <a:prstGeom prst="rect">
            <a:avLst/>
          </a:prstGeom>
          <a:noFill/>
        </p:spPr>
        <p:txBody>
          <a:bodyPr wrap="none" rtlCol="0">
            <a:spAutoFit/>
          </a:bodyPr>
          <a:lstStyle/>
          <a:p>
            <a:r>
              <a:rPr lang="da-DK" dirty="0" smtClean="0"/>
              <a:t>Rygtet om at der skulle være en Collins KWM-1 installeret på det</a:t>
            </a:r>
          </a:p>
          <a:p>
            <a:r>
              <a:rPr lang="da-DK" dirty="0" smtClean="0"/>
              <a:t>amerikanske spionfly U-2 kan ikke bekræftes.</a:t>
            </a:r>
            <a:endParaRPr lang="da-DK" dirty="0"/>
          </a:p>
        </p:txBody>
      </p:sp>
    </p:spTree>
    <p:extLst>
      <p:ext uri="{BB962C8B-B14F-4D97-AF65-F5344CB8AC3E}">
        <p14:creationId xmlns:p14="http://schemas.microsoft.com/office/powerpoint/2010/main" val="119276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Colllins</a:t>
            </a:r>
            <a:r>
              <a:rPr lang="da-DK" dirty="0" smtClean="0"/>
              <a:t> S-line (1958)</a:t>
            </a:r>
            <a:endParaRPr lang="da-DK" dirty="0"/>
          </a:p>
        </p:txBody>
      </p:sp>
      <p:pic>
        <p:nvPicPr>
          <p:cNvPr id="2050" name="Picture 2" descr="https://upload.wikimedia.org/wikipedia/commons/6/6c/Collins_S3_Line_FSc_090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906791"/>
            <a:ext cx="7661535" cy="2286103"/>
          </a:xfrm>
          <a:prstGeom prst="rect">
            <a:avLst/>
          </a:prstGeom>
          <a:noFill/>
          <a:extLst>
            <a:ext uri="{909E8E84-426E-40DD-AFC4-6F175D3DCCD1}">
              <a14:hiddenFill xmlns:a14="http://schemas.microsoft.com/office/drawing/2010/main">
                <a:solidFill>
                  <a:srgbClr val="FFFFFF"/>
                </a:solidFill>
              </a14:hiddenFill>
            </a:ext>
          </a:extLst>
        </p:spPr>
      </p:pic>
      <p:sp>
        <p:nvSpPr>
          <p:cNvPr id="25" name="Rektangel 24"/>
          <p:cNvSpPr/>
          <p:nvPr/>
        </p:nvSpPr>
        <p:spPr>
          <a:xfrm>
            <a:off x="4051300" y="4614387"/>
            <a:ext cx="2286000" cy="646331"/>
          </a:xfrm>
          <a:prstGeom prst="rect">
            <a:avLst/>
          </a:prstGeom>
        </p:spPr>
        <p:txBody>
          <a:bodyPr>
            <a:spAutoFit/>
          </a:bodyPr>
          <a:lstStyle/>
          <a:p>
            <a:pPr lvl="0"/>
            <a:endParaRPr lang="da-DK" dirty="0">
              <a:solidFill>
                <a:prstClr val="black"/>
              </a:solidFill>
            </a:endParaRPr>
          </a:p>
          <a:p>
            <a:pPr lvl="0"/>
            <a:endParaRPr lang="da-DK" dirty="0">
              <a:solidFill>
                <a:prstClr val="black"/>
              </a:solidFill>
            </a:endParaRPr>
          </a:p>
        </p:txBody>
      </p:sp>
      <p:pic>
        <p:nvPicPr>
          <p:cNvPr id="1049"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730" y="5589240"/>
            <a:ext cx="648270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0316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ølgeform">
  <a:themeElements>
    <a:clrScheme name="Bølg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ølg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ølg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487</TotalTime>
  <Words>527</Words>
  <Application>Microsoft Office PowerPoint</Application>
  <PresentationFormat>Skærmshow (4:3)</PresentationFormat>
  <Paragraphs>51</Paragraphs>
  <Slides>35</Slides>
  <Notes>0</Notes>
  <HiddenSlides>0</HiddenSlides>
  <MMClips>0</MMClips>
  <ScaleCrop>false</ScaleCrop>
  <HeadingPairs>
    <vt:vector size="4" baseType="variant">
      <vt:variant>
        <vt:lpstr>Tema</vt:lpstr>
      </vt:variant>
      <vt:variant>
        <vt:i4>1</vt:i4>
      </vt:variant>
      <vt:variant>
        <vt:lpstr>Diastitler</vt:lpstr>
      </vt:variant>
      <vt:variant>
        <vt:i4>35</vt:i4>
      </vt:variant>
    </vt:vector>
  </HeadingPairs>
  <TitlesOfParts>
    <vt:vector size="36" baseType="lpstr">
      <vt:lpstr>Bølgeform</vt:lpstr>
      <vt:lpstr>PowerPoint-præsentation</vt:lpstr>
      <vt:lpstr>COLLINS RADIO COMPANY (1933-1973)  Perfection, performance, prestige</vt:lpstr>
      <vt:lpstr>QUIZ (1) Hvad? Hvornår? Hvornår? Hvem?</vt:lpstr>
      <vt:lpstr>QUIZ (2) Hvad? Hvor? Hvor? Hvem?</vt:lpstr>
      <vt:lpstr>Arthur Collins (1909-1987)</vt:lpstr>
      <vt:lpstr>Collins KWM-1 (1957)</vt:lpstr>
      <vt:lpstr>S.S. United States</vt:lpstr>
      <vt:lpstr>Lockheed U-2 (1957)</vt:lpstr>
      <vt:lpstr>Colllins S-line (1958)</vt:lpstr>
      <vt:lpstr>Collins KWM-2 (1959)</vt:lpstr>
      <vt:lpstr>PowerPoint-præsentation</vt:lpstr>
      <vt:lpstr>Drømmen om en KWM-2</vt:lpstr>
      <vt:lpstr>              </vt:lpstr>
      <vt:lpstr>Skyhøje priser på reservedele</vt:lpstr>
      <vt:lpstr>Boatanchor? No Sir!</vt:lpstr>
      <vt:lpstr>KWM-2 versus KWM-2A</vt:lpstr>
      <vt:lpstr>PowerPoint-præsentation</vt:lpstr>
      <vt:lpstr>PowerPoint-præsentation</vt:lpstr>
      <vt:lpstr>PowerPoint-præsentation</vt:lpstr>
      <vt:lpstr>PowerPoint-præsentation</vt:lpstr>
      <vt:lpstr>Specifikationer (1)</vt:lpstr>
      <vt:lpstr>Specifikationer (2)</vt:lpstr>
      <vt:lpstr>PowerPoint-præsentation</vt:lpstr>
      <vt:lpstr>Collins kendetegn</vt:lpstr>
      <vt:lpstr>COLLINS 51j-4 PTO</vt:lpstr>
      <vt:lpstr>KWM-2 PTO </vt:lpstr>
      <vt:lpstr>Induktivt afstemte HF kredse</vt:lpstr>
      <vt:lpstr>Collins mekanisk filter</vt:lpstr>
      <vt:lpstr>KWM-2 sales promotion</vt:lpstr>
      <vt:lpstr>KWM-2 på rejse</vt:lpstr>
      <vt:lpstr>KWM-2 i krig</vt:lpstr>
      <vt:lpstr>KWM-2 i kulde og varme</vt:lpstr>
      <vt:lpstr>Collins KWM-2 vs Drake TR4C</vt:lpstr>
      <vt:lpstr>Collins 380 (1979) </vt:lpstr>
      <vt:lpstr>Konklusion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Collins KWM-2 - et ikon fra rørradioens dage</dc:title>
  <dc:creator>Peter</dc:creator>
  <cp:lastModifiedBy>Peter</cp:lastModifiedBy>
  <cp:revision>96</cp:revision>
  <dcterms:created xsi:type="dcterms:W3CDTF">2017-03-28T19:57:17Z</dcterms:created>
  <dcterms:modified xsi:type="dcterms:W3CDTF">2017-04-21T08:04:57Z</dcterms:modified>
</cp:coreProperties>
</file>