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9" r:id="rId10"/>
    <p:sldId id="263" r:id="rId11"/>
    <p:sldId id="268" r:id="rId12"/>
    <p:sldId id="265" r:id="rId13"/>
    <p:sldId id="266" r:id="rId14"/>
    <p:sldId id="267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7" autoAdjust="0"/>
  </p:normalViewPr>
  <p:slideViewPr>
    <p:cSldViewPr>
      <p:cViewPr varScale="1">
        <p:scale>
          <a:sx n="96" d="100"/>
          <a:sy n="96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ars\Documents\antenne%20sinu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style val="10"/>
  <c:chart>
    <c:plotArea>
      <c:layout/>
      <c:scatterChart>
        <c:scatterStyle val="smoothMarker"/>
        <c:ser>
          <c:idx val="0"/>
          <c:order val="0"/>
          <c:tx>
            <c:strRef>
              <c:f>'Ark1'!$B$1</c:f>
              <c:strCache>
                <c:ptCount val="1"/>
                <c:pt idx="0">
                  <c:v>80m</c:v>
                </c:pt>
              </c:strCache>
            </c:strRef>
          </c:tx>
          <c:marker>
            <c:symbol val="none"/>
          </c:marker>
          <c:xVal>
            <c:numRef>
              <c:f>'Ark1'!$A$2:$A$19</c:f>
              <c:numCache>
                <c:formatCode>General</c:formatCode>
                <c:ptCount val="18"/>
                <c:pt idx="0">
                  <c:v>0</c:v>
                </c:pt>
                <c:pt idx="1">
                  <c:v>0.19634954084936229</c:v>
                </c:pt>
                <c:pt idx="2">
                  <c:v>0.39269908169872431</c:v>
                </c:pt>
                <c:pt idx="3">
                  <c:v>0.58904862254808721</c:v>
                </c:pt>
                <c:pt idx="4">
                  <c:v>0.78539816339744828</c:v>
                </c:pt>
                <c:pt idx="5">
                  <c:v>0.98174770424681035</c:v>
                </c:pt>
                <c:pt idx="6">
                  <c:v>1.1780972450961724</c:v>
                </c:pt>
                <c:pt idx="7">
                  <c:v>1.3744467859455345</c:v>
                </c:pt>
                <c:pt idx="8">
                  <c:v>1.5707963267948966</c:v>
                </c:pt>
                <c:pt idx="9">
                  <c:v>1.7671458676442593</c:v>
                </c:pt>
                <c:pt idx="10">
                  <c:v>1.96349540849362</c:v>
                </c:pt>
                <c:pt idx="11">
                  <c:v>2.1598449493429825</c:v>
                </c:pt>
                <c:pt idx="12">
                  <c:v>2.3561944901923448</c:v>
                </c:pt>
                <c:pt idx="13">
                  <c:v>2.5525440310417067</c:v>
                </c:pt>
                <c:pt idx="14">
                  <c:v>2.7488935718910712</c:v>
                </c:pt>
                <c:pt idx="15">
                  <c:v>2.9452431127404317</c:v>
                </c:pt>
                <c:pt idx="16">
                  <c:v>3.141592653589794</c:v>
                </c:pt>
                <c:pt idx="17">
                  <c:v>3.3379421944391541</c:v>
                </c:pt>
              </c:numCache>
            </c:numRef>
          </c:xVal>
          <c:yVal>
            <c:numRef>
              <c:f>'Ark1'!$B$2:$B$19</c:f>
              <c:numCache>
                <c:formatCode>0.000000</c:formatCode>
                <c:ptCount val="18"/>
                <c:pt idx="0">
                  <c:v>0</c:v>
                </c:pt>
                <c:pt idx="1">
                  <c:v>0.19509032201612841</c:v>
                </c:pt>
                <c:pt idx="2">
                  <c:v>0.38268343236508995</c:v>
                </c:pt>
                <c:pt idx="3">
                  <c:v>0.55557023301960251</c:v>
                </c:pt>
                <c:pt idx="4">
                  <c:v>0.70710678118654746</c:v>
                </c:pt>
                <c:pt idx="5">
                  <c:v>0.83146961230254568</c:v>
                </c:pt>
                <c:pt idx="6">
                  <c:v>0.92387953251128718</c:v>
                </c:pt>
                <c:pt idx="7">
                  <c:v>0.98078528040323043</c:v>
                </c:pt>
                <c:pt idx="8">
                  <c:v>1</c:v>
                </c:pt>
                <c:pt idx="9">
                  <c:v>0.98078528040323043</c:v>
                </c:pt>
                <c:pt idx="10">
                  <c:v>0.92387953251128718</c:v>
                </c:pt>
                <c:pt idx="11">
                  <c:v>0.8314696123025459</c:v>
                </c:pt>
                <c:pt idx="12">
                  <c:v>0.70710678118654757</c:v>
                </c:pt>
                <c:pt idx="13">
                  <c:v>0.55557023301960251</c:v>
                </c:pt>
                <c:pt idx="14">
                  <c:v>0.38268343236508962</c:v>
                </c:pt>
                <c:pt idx="15">
                  <c:v>0.19509032201612789</c:v>
                </c:pt>
                <c:pt idx="16">
                  <c:v>-7.656635742092655E-16</c:v>
                </c:pt>
                <c:pt idx="17">
                  <c:v>-0.19509032201612939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40m</c:v>
                </c:pt>
              </c:strCache>
            </c:strRef>
          </c:tx>
          <c:marker>
            <c:symbol val="none"/>
          </c:marker>
          <c:xVal>
            <c:numRef>
              <c:f>'Ark1'!$A$2:$A$19</c:f>
              <c:numCache>
                <c:formatCode>General</c:formatCode>
                <c:ptCount val="18"/>
                <c:pt idx="0">
                  <c:v>0</c:v>
                </c:pt>
                <c:pt idx="1">
                  <c:v>0.19634954084936229</c:v>
                </c:pt>
                <c:pt idx="2">
                  <c:v>0.39269908169872431</c:v>
                </c:pt>
                <c:pt idx="3">
                  <c:v>0.58904862254808721</c:v>
                </c:pt>
                <c:pt idx="4">
                  <c:v>0.78539816339744828</c:v>
                </c:pt>
                <c:pt idx="5">
                  <c:v>0.98174770424681035</c:v>
                </c:pt>
                <c:pt idx="6">
                  <c:v>1.1780972450961724</c:v>
                </c:pt>
                <c:pt idx="7">
                  <c:v>1.3744467859455345</c:v>
                </c:pt>
                <c:pt idx="8">
                  <c:v>1.5707963267948966</c:v>
                </c:pt>
                <c:pt idx="9">
                  <c:v>1.7671458676442593</c:v>
                </c:pt>
                <c:pt idx="10">
                  <c:v>1.96349540849362</c:v>
                </c:pt>
                <c:pt idx="11">
                  <c:v>2.1598449493429825</c:v>
                </c:pt>
                <c:pt idx="12">
                  <c:v>2.3561944901923448</c:v>
                </c:pt>
                <c:pt idx="13">
                  <c:v>2.5525440310417067</c:v>
                </c:pt>
                <c:pt idx="14">
                  <c:v>2.7488935718910712</c:v>
                </c:pt>
                <c:pt idx="15">
                  <c:v>2.9452431127404317</c:v>
                </c:pt>
                <c:pt idx="16">
                  <c:v>3.141592653589794</c:v>
                </c:pt>
                <c:pt idx="17">
                  <c:v>3.3379421944391541</c:v>
                </c:pt>
              </c:numCache>
            </c:numRef>
          </c:xVal>
          <c:yVal>
            <c:numRef>
              <c:f>'Ark1'!$C$2:$C$19</c:f>
              <c:numCache>
                <c:formatCode>0.000000</c:formatCode>
                <c:ptCount val="18"/>
                <c:pt idx="0">
                  <c:v>0</c:v>
                </c:pt>
                <c:pt idx="1">
                  <c:v>0.38268343236508995</c:v>
                </c:pt>
                <c:pt idx="2">
                  <c:v>0.70710678118654746</c:v>
                </c:pt>
                <c:pt idx="3">
                  <c:v>0.92387953251128718</c:v>
                </c:pt>
                <c:pt idx="4">
                  <c:v>1</c:v>
                </c:pt>
                <c:pt idx="5">
                  <c:v>0.92387953251128718</c:v>
                </c:pt>
                <c:pt idx="6">
                  <c:v>0.70710678118654757</c:v>
                </c:pt>
                <c:pt idx="7">
                  <c:v>0.38268343236509006</c:v>
                </c:pt>
                <c:pt idx="8">
                  <c:v>1.2251484549086237E-16</c:v>
                </c:pt>
                <c:pt idx="9">
                  <c:v>-0.38268343236508989</c:v>
                </c:pt>
                <c:pt idx="10">
                  <c:v>-0.70710678118654746</c:v>
                </c:pt>
                <c:pt idx="11">
                  <c:v>-0.92387953251128696</c:v>
                </c:pt>
                <c:pt idx="12">
                  <c:v>-1</c:v>
                </c:pt>
                <c:pt idx="13">
                  <c:v>-0.92387953251128696</c:v>
                </c:pt>
                <c:pt idx="14">
                  <c:v>-0.70710678118654668</c:v>
                </c:pt>
                <c:pt idx="15">
                  <c:v>-0.38268343236508895</c:v>
                </c:pt>
                <c:pt idx="16">
                  <c:v>1.5313271484185308E-15</c:v>
                </c:pt>
                <c:pt idx="17">
                  <c:v>0.38268343236509172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20m</c:v>
                </c:pt>
              </c:strCache>
            </c:strRef>
          </c:tx>
          <c:marker>
            <c:symbol val="none"/>
          </c:marker>
          <c:xVal>
            <c:numRef>
              <c:f>'Ark1'!$A$2:$A$19</c:f>
              <c:numCache>
                <c:formatCode>General</c:formatCode>
                <c:ptCount val="18"/>
                <c:pt idx="0">
                  <c:v>0</c:v>
                </c:pt>
                <c:pt idx="1">
                  <c:v>0.19634954084936229</c:v>
                </c:pt>
                <c:pt idx="2">
                  <c:v>0.39269908169872431</c:v>
                </c:pt>
                <c:pt idx="3">
                  <c:v>0.58904862254808721</c:v>
                </c:pt>
                <c:pt idx="4">
                  <c:v>0.78539816339744828</c:v>
                </c:pt>
                <c:pt idx="5">
                  <c:v>0.98174770424681035</c:v>
                </c:pt>
                <c:pt idx="6">
                  <c:v>1.1780972450961724</c:v>
                </c:pt>
                <c:pt idx="7">
                  <c:v>1.3744467859455345</c:v>
                </c:pt>
                <c:pt idx="8">
                  <c:v>1.5707963267948966</c:v>
                </c:pt>
                <c:pt idx="9">
                  <c:v>1.7671458676442593</c:v>
                </c:pt>
                <c:pt idx="10">
                  <c:v>1.96349540849362</c:v>
                </c:pt>
                <c:pt idx="11">
                  <c:v>2.1598449493429825</c:v>
                </c:pt>
                <c:pt idx="12">
                  <c:v>2.3561944901923448</c:v>
                </c:pt>
                <c:pt idx="13">
                  <c:v>2.5525440310417067</c:v>
                </c:pt>
                <c:pt idx="14">
                  <c:v>2.7488935718910712</c:v>
                </c:pt>
                <c:pt idx="15">
                  <c:v>2.9452431127404317</c:v>
                </c:pt>
                <c:pt idx="16">
                  <c:v>3.141592653589794</c:v>
                </c:pt>
                <c:pt idx="17">
                  <c:v>3.3379421944391541</c:v>
                </c:pt>
              </c:numCache>
            </c:numRef>
          </c:xVal>
          <c:yVal>
            <c:numRef>
              <c:f>'Ark1'!$D$2:$D$19</c:f>
              <c:numCache>
                <c:formatCode>0.000000</c:formatCode>
                <c:ptCount val="18"/>
                <c:pt idx="0">
                  <c:v>-1.2251484549086237E-16</c:v>
                </c:pt>
                <c:pt idx="1">
                  <c:v>-0.70710678118654757</c:v>
                </c:pt>
                <c:pt idx="2">
                  <c:v>-1</c:v>
                </c:pt>
                <c:pt idx="3">
                  <c:v>-0.70710678118654746</c:v>
                </c:pt>
                <c:pt idx="4">
                  <c:v>0</c:v>
                </c:pt>
                <c:pt idx="5">
                  <c:v>0.70710678118654746</c:v>
                </c:pt>
                <c:pt idx="6">
                  <c:v>1</c:v>
                </c:pt>
                <c:pt idx="7">
                  <c:v>0.70710678118654757</c:v>
                </c:pt>
                <c:pt idx="8">
                  <c:v>1.2251484549086237E-16</c:v>
                </c:pt>
                <c:pt idx="9">
                  <c:v>-0.70710678118654746</c:v>
                </c:pt>
                <c:pt idx="10">
                  <c:v>-1</c:v>
                </c:pt>
                <c:pt idx="11">
                  <c:v>-0.70710678118654802</c:v>
                </c:pt>
                <c:pt idx="12">
                  <c:v>-2.4502969098172459E-16</c:v>
                </c:pt>
                <c:pt idx="13">
                  <c:v>0.70710678118654757</c:v>
                </c:pt>
                <c:pt idx="14">
                  <c:v>1</c:v>
                </c:pt>
                <c:pt idx="15">
                  <c:v>0.70710678118654557</c:v>
                </c:pt>
                <c:pt idx="16">
                  <c:v>-3.1851691423279256E-15</c:v>
                </c:pt>
                <c:pt idx="17">
                  <c:v>-0.70710678118655002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15m</c:v>
                </c:pt>
              </c:strCache>
            </c:strRef>
          </c:tx>
          <c:marker>
            <c:symbol val="none"/>
          </c:marker>
          <c:xVal>
            <c:numRef>
              <c:f>'Ark1'!$A$2:$A$19</c:f>
              <c:numCache>
                <c:formatCode>General</c:formatCode>
                <c:ptCount val="18"/>
                <c:pt idx="0">
                  <c:v>0</c:v>
                </c:pt>
                <c:pt idx="1">
                  <c:v>0.19634954084936229</c:v>
                </c:pt>
                <c:pt idx="2">
                  <c:v>0.39269908169872431</c:v>
                </c:pt>
                <c:pt idx="3">
                  <c:v>0.58904862254808721</c:v>
                </c:pt>
                <c:pt idx="4">
                  <c:v>0.78539816339744828</c:v>
                </c:pt>
                <c:pt idx="5">
                  <c:v>0.98174770424681035</c:v>
                </c:pt>
                <c:pt idx="6">
                  <c:v>1.1780972450961724</c:v>
                </c:pt>
                <c:pt idx="7">
                  <c:v>1.3744467859455345</c:v>
                </c:pt>
                <c:pt idx="8">
                  <c:v>1.5707963267948966</c:v>
                </c:pt>
                <c:pt idx="9">
                  <c:v>1.7671458676442593</c:v>
                </c:pt>
                <c:pt idx="10">
                  <c:v>1.96349540849362</c:v>
                </c:pt>
                <c:pt idx="11">
                  <c:v>2.1598449493429825</c:v>
                </c:pt>
                <c:pt idx="12">
                  <c:v>2.3561944901923448</c:v>
                </c:pt>
                <c:pt idx="13">
                  <c:v>2.5525440310417067</c:v>
                </c:pt>
                <c:pt idx="14">
                  <c:v>2.7488935718910712</c:v>
                </c:pt>
                <c:pt idx="15">
                  <c:v>2.9452431127404317</c:v>
                </c:pt>
                <c:pt idx="16">
                  <c:v>3.141592653589794</c:v>
                </c:pt>
                <c:pt idx="17">
                  <c:v>3.3379421944391541</c:v>
                </c:pt>
              </c:numCache>
            </c:numRef>
          </c:xVal>
          <c:yVal>
            <c:numRef>
              <c:f>'Ark1'!$E$2:$E$19</c:f>
              <c:numCache>
                <c:formatCode>0.000000</c:formatCode>
                <c:ptCount val="18"/>
                <c:pt idx="0">
                  <c:v>0</c:v>
                </c:pt>
                <c:pt idx="1">
                  <c:v>0.92387953251128718</c:v>
                </c:pt>
                <c:pt idx="2">
                  <c:v>0.70710678118654757</c:v>
                </c:pt>
                <c:pt idx="3">
                  <c:v>-0.38268343236508989</c:v>
                </c:pt>
                <c:pt idx="4">
                  <c:v>-1</c:v>
                </c:pt>
                <c:pt idx="5">
                  <c:v>-0.38268343236509056</c:v>
                </c:pt>
                <c:pt idx="6">
                  <c:v>0.70710678118654702</c:v>
                </c:pt>
                <c:pt idx="7">
                  <c:v>0.92387953251128718</c:v>
                </c:pt>
                <c:pt idx="8">
                  <c:v>3.6754453647258679E-16</c:v>
                </c:pt>
                <c:pt idx="9">
                  <c:v>-0.92387953251128685</c:v>
                </c:pt>
                <c:pt idx="10">
                  <c:v>-0.70710678118654846</c:v>
                </c:pt>
                <c:pt idx="11">
                  <c:v>0.38268343236508823</c:v>
                </c:pt>
                <c:pt idx="12">
                  <c:v>1</c:v>
                </c:pt>
                <c:pt idx="13">
                  <c:v>0.38268343236508934</c:v>
                </c:pt>
                <c:pt idx="14">
                  <c:v>-0.70710678118654757</c:v>
                </c:pt>
                <c:pt idx="15">
                  <c:v>-0.92387953251128596</c:v>
                </c:pt>
                <c:pt idx="16">
                  <c:v>6.3703382846558488E-15</c:v>
                </c:pt>
                <c:pt idx="17">
                  <c:v>0.92387953251128963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10m</c:v>
                </c:pt>
              </c:strCache>
            </c:strRef>
          </c:tx>
          <c:marker>
            <c:symbol val="none"/>
          </c:marker>
          <c:xVal>
            <c:numRef>
              <c:f>'Ark1'!$A$2:$A$19</c:f>
              <c:numCache>
                <c:formatCode>General</c:formatCode>
                <c:ptCount val="18"/>
                <c:pt idx="0">
                  <c:v>0</c:v>
                </c:pt>
                <c:pt idx="1">
                  <c:v>0.19634954084936229</c:v>
                </c:pt>
                <c:pt idx="2">
                  <c:v>0.39269908169872431</c:v>
                </c:pt>
                <c:pt idx="3">
                  <c:v>0.58904862254808721</c:v>
                </c:pt>
                <c:pt idx="4">
                  <c:v>0.78539816339744828</c:v>
                </c:pt>
                <c:pt idx="5">
                  <c:v>0.98174770424681035</c:v>
                </c:pt>
                <c:pt idx="6">
                  <c:v>1.1780972450961724</c:v>
                </c:pt>
                <c:pt idx="7">
                  <c:v>1.3744467859455345</c:v>
                </c:pt>
                <c:pt idx="8">
                  <c:v>1.5707963267948966</c:v>
                </c:pt>
                <c:pt idx="9">
                  <c:v>1.7671458676442593</c:v>
                </c:pt>
                <c:pt idx="10">
                  <c:v>1.96349540849362</c:v>
                </c:pt>
                <c:pt idx="11">
                  <c:v>2.1598449493429825</c:v>
                </c:pt>
                <c:pt idx="12">
                  <c:v>2.3561944901923448</c:v>
                </c:pt>
                <c:pt idx="13">
                  <c:v>2.5525440310417067</c:v>
                </c:pt>
                <c:pt idx="14">
                  <c:v>2.7488935718910712</c:v>
                </c:pt>
                <c:pt idx="15">
                  <c:v>2.9452431127404317</c:v>
                </c:pt>
                <c:pt idx="16">
                  <c:v>3.141592653589794</c:v>
                </c:pt>
                <c:pt idx="17">
                  <c:v>3.3379421944391541</c:v>
                </c:pt>
              </c:numCache>
            </c:numRef>
          </c:xVal>
          <c:yVal>
            <c:numRef>
              <c:f>'Ark1'!$F$2:$F$19</c:f>
              <c:numCache>
                <c:formatCode>0.000000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1.2251484549086237E-16</c:v>
                </c:pt>
                <c:pt idx="3">
                  <c:v>-1</c:v>
                </c:pt>
                <c:pt idx="4">
                  <c:v>-2.4502969098172459E-16</c:v>
                </c:pt>
                <c:pt idx="5">
                  <c:v>1</c:v>
                </c:pt>
                <c:pt idx="6">
                  <c:v>3.6754453647258679E-16</c:v>
                </c:pt>
                <c:pt idx="7">
                  <c:v>-1</c:v>
                </c:pt>
                <c:pt idx="8">
                  <c:v>-4.9005938196344948E-16</c:v>
                </c:pt>
                <c:pt idx="9">
                  <c:v>1</c:v>
                </c:pt>
                <c:pt idx="10">
                  <c:v>6.1257422745431178E-16</c:v>
                </c:pt>
                <c:pt idx="11">
                  <c:v>-1</c:v>
                </c:pt>
                <c:pt idx="12">
                  <c:v>-7.3508907294517408E-16</c:v>
                </c:pt>
                <c:pt idx="13">
                  <c:v>1</c:v>
                </c:pt>
                <c:pt idx="14">
                  <c:v>-2.6951097603644756E-15</c:v>
                </c:pt>
                <c:pt idx="15">
                  <c:v>-1</c:v>
                </c:pt>
                <c:pt idx="16">
                  <c:v>6.1253085936741232E-15</c:v>
                </c:pt>
                <c:pt idx="17">
                  <c:v>1</c:v>
                </c:pt>
              </c:numCache>
            </c:numRef>
          </c:yVal>
          <c:smooth val="1"/>
        </c:ser>
        <c:axId val="162230272"/>
        <c:axId val="162231808"/>
      </c:scatterChart>
      <c:valAx>
        <c:axId val="162230272"/>
        <c:scaling>
          <c:orientation val="minMax"/>
        </c:scaling>
        <c:delete val="1"/>
        <c:axPos val="b"/>
        <c:numFmt formatCode="General" sourceLinked="1"/>
        <c:tickLblPos val="none"/>
        <c:crossAx val="162231808"/>
        <c:crosses val="autoZero"/>
        <c:crossBetween val="midCat"/>
      </c:valAx>
      <c:valAx>
        <c:axId val="162231808"/>
        <c:scaling>
          <c:orientation val="minMax"/>
        </c:scaling>
        <c:delete val="1"/>
        <c:axPos val="l"/>
        <c:majorGridlines/>
        <c:numFmt formatCode="0.000000" sourceLinked="1"/>
        <c:tickLblPos val="none"/>
        <c:crossAx val="162230272"/>
        <c:crosses val="autoZero"/>
        <c:crossBetween val="midCat"/>
      </c:valAx>
    </c:plotArea>
    <c:legend>
      <c:legendPos val="r"/>
      <c:layout/>
      <c:spPr>
        <a:solidFill>
          <a:sysClr val="window" lastClr="FFFFFF"/>
        </a:solidFill>
        <a:ln>
          <a:solidFill>
            <a:srgbClr val="FFC000"/>
          </a:solidFill>
        </a:ln>
      </c:sp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0.21125</cdr:x>
      <cdr:y>0.16542</cdr:y>
    </cdr:from>
    <cdr:to>
      <cdr:x>0.27663</cdr:x>
      <cdr:y>0.28491</cdr:y>
    </cdr:to>
    <cdr:sp macro="" textlink="">
      <cdr:nvSpPr>
        <cdr:cNvPr id="2" name="Ellipse 1"/>
        <cdr:cNvSpPr/>
      </cdr:nvSpPr>
      <cdr:spPr>
        <a:xfrm xmlns:a="http://schemas.openxmlformats.org/drawingml/2006/main">
          <a:off x="1738536" y="748680"/>
          <a:ext cx="538051" cy="54080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a-DK" dirty="0">
            <a:solidFill>
              <a:srgbClr val="FFFF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2D42-F515-4006-A88E-F108E2F9BCA3}" type="datetimeFigureOut">
              <a:rPr lang="da-DK" smtClean="0"/>
              <a:pPr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30764-35B7-4316-875B-577218B035B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nstopsystems.com/radio/frank_radio_antenna_multiband_end-fed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Endefødte</a:t>
            </a:r>
            <a:r>
              <a:rPr lang="da-DK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antenner</a:t>
            </a:r>
            <a:endParaRPr lang="da-DK" dirty="0" smtClean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lvl="0" algn="l" rtl="0" eaLnBrk="1" latinLnBrk="0" hangingPunct="1">
              <a:buFont typeface="Arial" pitchFamily="34" charset="0"/>
              <a:buChar char="•"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Indledning</a:t>
            </a:r>
          </a:p>
          <a:p>
            <a:pPr lvl="0" algn="l" rtl="0" eaLnBrk="1" latinLnBrk="0" hangingPunct="1">
              <a:buFont typeface="Arial" pitchFamily="34" charset="0"/>
              <a:buChar char="•"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Generelt om antenner og udstråling</a:t>
            </a:r>
          </a:p>
          <a:p>
            <a:pPr lvl="0" algn="l" rtl="0" eaLnBrk="1" latinLnBrk="0" hangingPunct="1">
              <a:buFont typeface="Arial" pitchFamily="34" charset="0"/>
              <a:buChar char="•"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Bygning og ophængning af antenner</a:t>
            </a:r>
          </a:p>
          <a:p>
            <a:pPr lvl="0" algn="l" rtl="0" eaLnBrk="1" latinLnBrk="0" hangingPunct="1">
              <a:buFont typeface="Arial" pitchFamily="34" charset="0"/>
              <a:buChar char="•"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Flere bånd på samme tråd</a:t>
            </a:r>
          </a:p>
          <a:p>
            <a:pPr lvl="0" algn="l" rtl="0" eaLnBrk="1" latinLnBrk="0" hangingPunct="1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”</a:t>
            </a:r>
            <a:r>
              <a:rPr lang="da-DK" dirty="0" err="1" smtClean="0">
                <a:solidFill>
                  <a:schemeClr val="tx1"/>
                </a:solidFill>
              </a:rPr>
              <a:t>Indernettet</a:t>
            </a:r>
            <a:r>
              <a:rPr lang="da-DK" dirty="0" smtClean="0">
                <a:solidFill>
                  <a:schemeClr val="tx1"/>
                </a:solidFill>
              </a:rPr>
              <a:t>”</a:t>
            </a:r>
            <a:endParaRPr lang="da-DK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l" rtl="0" eaLnBrk="1" latinLnBrk="0" hangingPunct="1"/>
            <a:endParaRPr lang="da-DK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(Ingen </a:t>
            </a: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formler (næsten</a:t>
            </a: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))</a:t>
            </a:r>
            <a:endParaRPr lang="da-DK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da-DK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”Udstrålingsretning”</a:t>
            </a:r>
            <a:endParaRPr lang="da-DK" sz="4400" dirty="0" smtClean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½  bølge fase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a-DK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a-DK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a-DK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a-DK" dirty="0" smtClean="0"/>
              <a:t>¼ bølge fase</a:t>
            </a:r>
            <a:endParaRPr lang="da-DK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" name="Lige forbindelse 3"/>
          <p:cNvCxnSpPr/>
          <p:nvPr/>
        </p:nvCxnSpPr>
        <p:spPr>
          <a:xfrm>
            <a:off x="971600" y="3068960"/>
            <a:ext cx="2448272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ige forbindelse 4"/>
          <p:cNvCxnSpPr/>
          <p:nvPr/>
        </p:nvCxnSpPr>
        <p:spPr>
          <a:xfrm>
            <a:off x="971600" y="3284984"/>
            <a:ext cx="705678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Kombinationstegning 7"/>
          <p:cNvSpPr/>
          <p:nvPr/>
        </p:nvSpPr>
        <p:spPr>
          <a:xfrm>
            <a:off x="1013791" y="2564904"/>
            <a:ext cx="6957392" cy="1368151"/>
          </a:xfrm>
          <a:custGeom>
            <a:avLst/>
            <a:gdLst>
              <a:gd name="connsiteX0" fmla="*/ 0 w 6957392"/>
              <a:gd name="connsiteY0" fmla="*/ 379343 h 781878"/>
              <a:gd name="connsiteX1" fmla="*/ 1172818 w 6957392"/>
              <a:gd name="connsiteY1" fmla="*/ 31474 h 781878"/>
              <a:gd name="connsiteX2" fmla="*/ 2574235 w 6957392"/>
              <a:gd name="connsiteY2" fmla="*/ 409161 h 781878"/>
              <a:gd name="connsiteX3" fmla="*/ 3647661 w 6957392"/>
              <a:gd name="connsiteY3" fmla="*/ 776908 h 781878"/>
              <a:gd name="connsiteX4" fmla="*/ 4740966 w 6957392"/>
              <a:gd name="connsiteY4" fmla="*/ 379343 h 781878"/>
              <a:gd name="connsiteX5" fmla="*/ 5864087 w 6957392"/>
              <a:gd name="connsiteY5" fmla="*/ 1656 h 781878"/>
              <a:gd name="connsiteX6" fmla="*/ 6957392 w 6957392"/>
              <a:gd name="connsiteY6" fmla="*/ 389282 h 781878"/>
              <a:gd name="connsiteX7" fmla="*/ 6957392 w 6957392"/>
              <a:gd name="connsiteY7" fmla="*/ 389282 h 78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7392" h="781878">
                <a:moveTo>
                  <a:pt x="0" y="379343"/>
                </a:moveTo>
                <a:cubicBezTo>
                  <a:pt x="371889" y="202923"/>
                  <a:pt x="743779" y="26504"/>
                  <a:pt x="1172818" y="31474"/>
                </a:cubicBezTo>
                <a:cubicBezTo>
                  <a:pt x="1601857" y="36444"/>
                  <a:pt x="2161761" y="284922"/>
                  <a:pt x="2574235" y="409161"/>
                </a:cubicBezTo>
                <a:cubicBezTo>
                  <a:pt x="2986709" y="533400"/>
                  <a:pt x="3286539" y="781878"/>
                  <a:pt x="3647661" y="776908"/>
                </a:cubicBezTo>
                <a:cubicBezTo>
                  <a:pt x="4008783" y="771938"/>
                  <a:pt x="4371562" y="508552"/>
                  <a:pt x="4740966" y="379343"/>
                </a:cubicBezTo>
                <a:cubicBezTo>
                  <a:pt x="5110370" y="250134"/>
                  <a:pt x="5494683" y="0"/>
                  <a:pt x="5864087" y="1656"/>
                </a:cubicBezTo>
                <a:cubicBezTo>
                  <a:pt x="6233491" y="3313"/>
                  <a:pt x="6957392" y="389282"/>
                  <a:pt x="6957392" y="389282"/>
                </a:cubicBezTo>
                <a:lnTo>
                  <a:pt x="6957392" y="389282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Lige forbindelse 8"/>
          <p:cNvCxnSpPr/>
          <p:nvPr/>
        </p:nvCxnSpPr>
        <p:spPr>
          <a:xfrm>
            <a:off x="5652120" y="3140968"/>
            <a:ext cx="2448272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 flipH="1">
            <a:off x="3347864" y="3501008"/>
            <a:ext cx="2304256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Kombinationstegning 15"/>
          <p:cNvSpPr/>
          <p:nvPr/>
        </p:nvSpPr>
        <p:spPr>
          <a:xfrm>
            <a:off x="926976" y="4293097"/>
            <a:ext cx="6957392" cy="1368151"/>
          </a:xfrm>
          <a:custGeom>
            <a:avLst/>
            <a:gdLst>
              <a:gd name="connsiteX0" fmla="*/ 0 w 6957392"/>
              <a:gd name="connsiteY0" fmla="*/ 379343 h 781878"/>
              <a:gd name="connsiteX1" fmla="*/ 1172818 w 6957392"/>
              <a:gd name="connsiteY1" fmla="*/ 31474 h 781878"/>
              <a:gd name="connsiteX2" fmla="*/ 2574235 w 6957392"/>
              <a:gd name="connsiteY2" fmla="*/ 409161 h 781878"/>
              <a:gd name="connsiteX3" fmla="*/ 3647661 w 6957392"/>
              <a:gd name="connsiteY3" fmla="*/ 776908 h 781878"/>
              <a:gd name="connsiteX4" fmla="*/ 4740966 w 6957392"/>
              <a:gd name="connsiteY4" fmla="*/ 379343 h 781878"/>
              <a:gd name="connsiteX5" fmla="*/ 5864087 w 6957392"/>
              <a:gd name="connsiteY5" fmla="*/ 1656 h 781878"/>
              <a:gd name="connsiteX6" fmla="*/ 6957392 w 6957392"/>
              <a:gd name="connsiteY6" fmla="*/ 389282 h 781878"/>
              <a:gd name="connsiteX7" fmla="*/ 6957392 w 6957392"/>
              <a:gd name="connsiteY7" fmla="*/ 389282 h 78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7392" h="781878">
                <a:moveTo>
                  <a:pt x="0" y="379343"/>
                </a:moveTo>
                <a:cubicBezTo>
                  <a:pt x="371889" y="202923"/>
                  <a:pt x="743779" y="26504"/>
                  <a:pt x="1172818" y="31474"/>
                </a:cubicBezTo>
                <a:cubicBezTo>
                  <a:pt x="1601857" y="36444"/>
                  <a:pt x="2161761" y="284922"/>
                  <a:pt x="2574235" y="409161"/>
                </a:cubicBezTo>
                <a:cubicBezTo>
                  <a:pt x="2986709" y="533400"/>
                  <a:pt x="3286539" y="781878"/>
                  <a:pt x="3647661" y="776908"/>
                </a:cubicBezTo>
                <a:cubicBezTo>
                  <a:pt x="4008783" y="771938"/>
                  <a:pt x="4371562" y="508552"/>
                  <a:pt x="4740966" y="379343"/>
                </a:cubicBezTo>
                <a:cubicBezTo>
                  <a:pt x="5110370" y="250134"/>
                  <a:pt x="5494683" y="0"/>
                  <a:pt x="5864087" y="1656"/>
                </a:cubicBezTo>
                <a:cubicBezTo>
                  <a:pt x="6233491" y="3313"/>
                  <a:pt x="6957392" y="389282"/>
                  <a:pt x="6957392" y="389282"/>
                </a:cubicBezTo>
                <a:lnTo>
                  <a:pt x="6957392" y="389282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7" name="Lige forbindelse 16"/>
          <p:cNvCxnSpPr/>
          <p:nvPr/>
        </p:nvCxnSpPr>
        <p:spPr>
          <a:xfrm>
            <a:off x="827584" y="5013176"/>
            <a:ext cx="705678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forbindelse 18"/>
          <p:cNvCxnSpPr/>
          <p:nvPr/>
        </p:nvCxnSpPr>
        <p:spPr>
          <a:xfrm>
            <a:off x="827584" y="4797152"/>
            <a:ext cx="1224136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forbindelse 20"/>
          <p:cNvCxnSpPr/>
          <p:nvPr/>
        </p:nvCxnSpPr>
        <p:spPr>
          <a:xfrm>
            <a:off x="2195736" y="4797152"/>
            <a:ext cx="1224136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/>
          <p:cNvCxnSpPr/>
          <p:nvPr/>
        </p:nvCxnSpPr>
        <p:spPr>
          <a:xfrm>
            <a:off x="5652120" y="4869160"/>
            <a:ext cx="1224136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/>
          <p:cNvCxnSpPr/>
          <p:nvPr/>
        </p:nvCxnSpPr>
        <p:spPr>
          <a:xfrm>
            <a:off x="7020272" y="4869160"/>
            <a:ext cx="1224136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 flipH="1">
            <a:off x="4572000" y="5301208"/>
            <a:ext cx="1080120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/>
        </p:nvCxnSpPr>
        <p:spPr>
          <a:xfrm flipH="1">
            <a:off x="3419872" y="5301208"/>
            <a:ext cx="1008112" cy="0"/>
          </a:xfrm>
          <a:prstGeom prst="line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Flerbåndsresonans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dsholder til tekst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a-DK" dirty="0" smtClean="0"/>
              <a:t>På samme tråd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Flere bånd på samme tråd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FD 4</a:t>
            </a:r>
            <a:endParaRPr lang="da-DK" sz="3200" dirty="0" smtClean="0"/>
          </a:p>
          <a:p>
            <a:r>
              <a:rPr lang="da-DK" dirty="0" err="1" smtClean="0"/>
              <a:t>Lazy</a:t>
            </a:r>
            <a:r>
              <a:rPr lang="da-DK" baseline="0" dirty="0" smtClean="0"/>
              <a:t> loop</a:t>
            </a:r>
          </a:p>
          <a:p>
            <a:r>
              <a:rPr lang="da-DK" baseline="0" dirty="0" smtClean="0"/>
              <a:t>Delta loop</a:t>
            </a:r>
          </a:p>
          <a:p>
            <a:r>
              <a:rPr lang="da-DK" baseline="0" dirty="0" smtClean="0"/>
              <a:t>Trappestige</a:t>
            </a:r>
          </a:p>
          <a:p>
            <a:r>
              <a:rPr lang="da-DK" baseline="0" dirty="0" err="1" smtClean="0"/>
              <a:t>Zepp</a:t>
            </a:r>
            <a:r>
              <a:rPr lang="da-DK" baseline="0" dirty="0" smtClean="0"/>
              <a:t>(</a:t>
            </a:r>
            <a:r>
              <a:rPr lang="da-DK" baseline="0" dirty="0" err="1" smtClean="0"/>
              <a:t>elin</a:t>
            </a:r>
            <a:r>
              <a:rPr lang="da-DK" baseline="0" dirty="0" smtClean="0"/>
              <a:t>)</a:t>
            </a:r>
          </a:p>
          <a:p>
            <a:r>
              <a:rPr lang="da-DK" sz="3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Endefødt</a:t>
            </a:r>
            <a:r>
              <a:rPr lang="da-DK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 </a:t>
            </a:r>
            <a:r>
              <a:rPr lang="da-DK" sz="3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coax</a:t>
            </a:r>
            <a:endParaRPr lang="da-DK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a-DK" baseline="0" dirty="0" err="1" smtClean="0"/>
              <a:t>Endefødt</a:t>
            </a:r>
            <a:r>
              <a:rPr lang="da-DK" baseline="0" dirty="0" smtClean="0"/>
              <a:t> flerbåndsantenne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40m lang m spole 5vdg 5cm/20cm</a:t>
            </a:r>
          </a:p>
          <a:p>
            <a:endParaRPr lang="da-DK" dirty="0" smtClean="0"/>
          </a:p>
          <a:p>
            <a:r>
              <a:rPr lang="da-DK" dirty="0" smtClean="0"/>
              <a:t>20m</a:t>
            </a:r>
            <a:r>
              <a:rPr lang="da-DK" baseline="0" dirty="0" smtClean="0"/>
              <a:t> lang m </a:t>
            </a:r>
            <a:r>
              <a:rPr lang="da-DK" baseline="0" dirty="0" err="1" smtClean="0"/>
              <a:t>loading</a:t>
            </a:r>
            <a:r>
              <a:rPr lang="da-DK" baseline="0" dirty="0" smtClean="0"/>
              <a:t> </a:t>
            </a:r>
            <a:r>
              <a:rPr lang="da-DK" baseline="0" dirty="0" err="1" smtClean="0"/>
              <a:t>coil</a:t>
            </a:r>
            <a:r>
              <a:rPr lang="da-DK" baseline="0" dirty="0" smtClean="0"/>
              <a:t> 2,5 fra ende 110uH/90uH</a:t>
            </a:r>
          </a:p>
          <a:p>
            <a:endParaRPr lang="da-DK" baseline="0" dirty="0" smtClean="0"/>
          </a:p>
          <a:p>
            <a:r>
              <a:rPr lang="da-DK" baseline="0" dirty="0" smtClean="0"/>
              <a:t>9,5 m lang (450ohm) HAWAII </a:t>
            </a:r>
            <a:r>
              <a:rPr lang="da-DK" baseline="0" dirty="0" smtClean="0"/>
              <a:t>antenne</a:t>
            </a:r>
          </a:p>
          <a:p>
            <a:endParaRPr lang="da-DK" dirty="0" smtClean="0"/>
          </a:p>
          <a:p>
            <a:r>
              <a:rPr lang="da-DK" dirty="0" smtClean="0"/>
              <a:t>FD4</a:t>
            </a:r>
            <a:endParaRPr lang="da-DK" baseline="0" dirty="0" smtClean="0"/>
          </a:p>
        </p:txBody>
      </p:sp>
      <p:cxnSp>
        <p:nvCxnSpPr>
          <p:cNvPr id="5" name="Lige forbindelse 4"/>
          <p:cNvCxnSpPr/>
          <p:nvPr/>
        </p:nvCxnSpPr>
        <p:spPr>
          <a:xfrm>
            <a:off x="899592" y="2420888"/>
            <a:ext cx="6840760" cy="0"/>
          </a:xfrm>
          <a:prstGeom prst="line">
            <a:avLst/>
          </a:prstGeom>
          <a:ln w="63500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ige forbindelse 5"/>
          <p:cNvCxnSpPr/>
          <p:nvPr/>
        </p:nvCxnSpPr>
        <p:spPr>
          <a:xfrm>
            <a:off x="899592" y="4005064"/>
            <a:ext cx="3456384" cy="0"/>
          </a:xfrm>
          <a:prstGeom prst="line">
            <a:avLst/>
          </a:prstGeom>
          <a:ln w="63500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3491880" y="3933056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Lige forbindelse 8"/>
          <p:cNvCxnSpPr/>
          <p:nvPr/>
        </p:nvCxnSpPr>
        <p:spPr>
          <a:xfrm>
            <a:off x="899592" y="5013176"/>
            <a:ext cx="1584176" cy="0"/>
          </a:xfrm>
          <a:prstGeom prst="line">
            <a:avLst/>
          </a:prstGeom>
          <a:ln w="63500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>
            <a:off x="899592" y="5949280"/>
            <a:ext cx="6840760" cy="0"/>
          </a:xfrm>
          <a:prstGeom prst="line">
            <a:avLst/>
          </a:prstGeom>
          <a:ln w="63500">
            <a:solidFill>
              <a:schemeClr val="tx1"/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/>
          <p:cNvSpPr/>
          <p:nvPr/>
        </p:nvSpPr>
        <p:spPr>
          <a:xfrm>
            <a:off x="1331640" y="2348880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3059832" y="5877272"/>
            <a:ext cx="360040" cy="1440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a-DK" baseline="0" dirty="0" smtClean="0"/>
              <a:t>Transformatorer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1:9 på T130-2 3x9 </a:t>
            </a:r>
            <a:r>
              <a:rPr lang="da-DK" dirty="0" err="1" smtClean="0"/>
              <a:t>vdg</a:t>
            </a:r>
            <a:endParaRPr lang="da-DK" dirty="0" smtClean="0"/>
          </a:p>
          <a:p>
            <a:pPr lvl="0"/>
            <a:r>
              <a:rPr lang="da-DK" dirty="0" smtClean="0"/>
              <a:t>1:49 på FT240-43</a:t>
            </a:r>
          </a:p>
          <a:p>
            <a:pPr lvl="0"/>
            <a:r>
              <a:rPr lang="da-DK" dirty="0" smtClean="0"/>
              <a:t>1:64 på FT240-43</a:t>
            </a:r>
          </a:p>
          <a:p>
            <a:pPr lvl="0"/>
            <a:r>
              <a:rPr lang="da-DK" dirty="0" smtClean="0"/>
              <a:t>1:4 på</a:t>
            </a:r>
            <a:r>
              <a:rPr lang="da-DK" baseline="0" dirty="0" smtClean="0"/>
              <a:t> 4C65 2x13 </a:t>
            </a:r>
            <a:r>
              <a:rPr lang="da-DK" baseline="0" dirty="0" err="1" smtClean="0"/>
              <a:t>vdg</a:t>
            </a:r>
            <a:endParaRPr lang="da-DK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a-DK" baseline="0" dirty="0" smtClean="0"/>
              <a:t>Line isolator</a:t>
            </a:r>
            <a:endParaRPr lang="da-DK" dirty="0"/>
          </a:p>
        </p:txBody>
      </p:sp>
      <p:pic>
        <p:nvPicPr>
          <p:cNvPr id="4" name="Pladsholder til indhold 3" descr="-big-30-10-2020-12-15-5f9c03eb31a5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På engelsk med gode tegninger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1600" dirty="0" smtClean="0">
                <a:hlinkClick r:id="rId2"/>
              </a:rPr>
              <a:t>https://</a:t>
            </a:r>
            <a:r>
              <a:rPr lang="da-DK" sz="1600" dirty="0" smtClean="0">
                <a:hlinkClick r:id="rId2"/>
              </a:rPr>
              <a:t>www.nonstopsystems.com/radio/frank_radio_antenna_multiband_end-fed.htm</a:t>
            </a:r>
            <a:endParaRPr lang="da-DK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S-meter og power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2200" dirty="0" smtClean="0"/>
              <a:t>De samme to stationer med samme afstand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100 W</a:t>
            </a:r>
            <a:r>
              <a:rPr lang="da-DK" smtClean="0"/>
              <a:t>	S9 +</a:t>
            </a:r>
            <a:r>
              <a:rPr lang="da-DK" dirty="0" smtClean="0"/>
              <a:t>10dB</a:t>
            </a:r>
          </a:p>
          <a:p>
            <a:r>
              <a:rPr lang="da-DK" dirty="0" smtClean="0"/>
              <a:t>10 W	S9</a:t>
            </a:r>
          </a:p>
          <a:p>
            <a:r>
              <a:rPr lang="da-DK" dirty="0" smtClean="0"/>
              <a:t>2,5 W	S8</a:t>
            </a:r>
          </a:p>
          <a:p>
            <a:r>
              <a:rPr lang="da-DK" dirty="0" smtClean="0"/>
              <a:t>0,625 W	S7</a:t>
            </a:r>
          </a:p>
          <a:p>
            <a:r>
              <a:rPr lang="da-DK" dirty="0" smtClean="0"/>
              <a:t>0,156 W	S6</a:t>
            </a:r>
          </a:p>
          <a:p>
            <a:r>
              <a:rPr lang="da-DK" dirty="0" smtClean="0"/>
              <a:t>0,039 W	S5</a:t>
            </a:r>
          </a:p>
          <a:p>
            <a:r>
              <a:rPr lang="da-DK" dirty="0" smtClean="0"/>
              <a:t>0,098 W 	S4</a:t>
            </a:r>
          </a:p>
          <a:p>
            <a:r>
              <a:rPr lang="da-DK" dirty="0" smtClean="0"/>
              <a:t>0,024 W	S3</a:t>
            </a:r>
          </a:p>
          <a:p>
            <a:r>
              <a:rPr lang="da-DK" dirty="0" smtClean="0"/>
              <a:t>0,006 W	S2</a:t>
            </a:r>
          </a:p>
          <a:p>
            <a:r>
              <a:rPr lang="da-DK" dirty="0" smtClean="0"/>
              <a:t>0,002 W	S1</a:t>
            </a:r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100 W	</a:t>
            </a:r>
            <a:r>
              <a:rPr lang="da-DK" dirty="0" smtClean="0"/>
              <a:t>S9 +</a:t>
            </a:r>
            <a:r>
              <a:rPr lang="da-DK" dirty="0" smtClean="0"/>
              <a:t>10dB</a:t>
            </a:r>
          </a:p>
          <a:p>
            <a:r>
              <a:rPr lang="da-DK" dirty="0" smtClean="0"/>
              <a:t>1000W	S9 +20dB</a:t>
            </a:r>
          </a:p>
          <a:p>
            <a:r>
              <a:rPr lang="da-DK" dirty="0" smtClean="0"/>
              <a:t>10.000W	S9 +30dB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Sinusformet</a:t>
            </a:r>
            <a:r>
              <a:rPr lang="da-DK" baseline="0" dirty="0" smtClean="0"/>
              <a:t> radiosignal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grpSp>
        <p:nvGrpSpPr>
          <p:cNvPr id="10" name="Gruppe 9"/>
          <p:cNvGrpSpPr/>
          <p:nvPr/>
        </p:nvGrpSpPr>
        <p:grpSpPr>
          <a:xfrm>
            <a:off x="1403648" y="2708920"/>
            <a:ext cx="2448272" cy="2448272"/>
            <a:chOff x="1547664" y="3140968"/>
            <a:chExt cx="2448272" cy="2448272"/>
          </a:xfrm>
        </p:grpSpPr>
        <p:grpSp>
          <p:nvGrpSpPr>
            <p:cNvPr id="9" name="Gruppe 8"/>
            <p:cNvGrpSpPr/>
            <p:nvPr/>
          </p:nvGrpSpPr>
          <p:grpSpPr>
            <a:xfrm>
              <a:off x="1547664" y="3140968"/>
              <a:ext cx="2448272" cy="2448272"/>
              <a:chOff x="1547664" y="3140968"/>
              <a:chExt cx="2448272" cy="2448272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1547664" y="3140968"/>
                <a:ext cx="2448272" cy="244827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cxnSp>
            <p:nvCxnSpPr>
              <p:cNvPr id="6" name="Lige pilforbindelse 5"/>
              <p:cNvCxnSpPr>
                <a:stCxn id="4" idx="2"/>
                <a:endCxn id="4" idx="6"/>
              </p:cNvCxnSpPr>
              <p:nvPr/>
            </p:nvCxnSpPr>
            <p:spPr>
              <a:xfrm>
                <a:off x="1547664" y="4365104"/>
                <a:ext cx="244827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Lige forbindelse 7"/>
            <p:cNvCxnSpPr>
              <a:stCxn id="4" idx="0"/>
              <a:endCxn id="4" idx="4"/>
            </p:cNvCxnSpPr>
            <p:nvPr/>
          </p:nvCxnSpPr>
          <p:spPr>
            <a:xfrm>
              <a:off x="2771800" y="3140968"/>
              <a:ext cx="0" cy="24482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Kombinationstegning 11"/>
          <p:cNvSpPr/>
          <p:nvPr/>
        </p:nvSpPr>
        <p:spPr>
          <a:xfrm>
            <a:off x="3945835" y="2832652"/>
            <a:ext cx="4094922" cy="2274405"/>
          </a:xfrm>
          <a:custGeom>
            <a:avLst/>
            <a:gdLst>
              <a:gd name="connsiteX0" fmla="*/ 0 w 4094922"/>
              <a:gd name="connsiteY0" fmla="*/ 1103244 h 2274405"/>
              <a:gd name="connsiteX1" fmla="*/ 1113182 w 4094922"/>
              <a:gd name="connsiteY1" fmla="*/ 9939 h 2274405"/>
              <a:gd name="connsiteX2" fmla="*/ 2236304 w 4094922"/>
              <a:gd name="connsiteY2" fmla="*/ 1162878 h 2274405"/>
              <a:gd name="connsiteX3" fmla="*/ 3051313 w 4094922"/>
              <a:gd name="connsiteY3" fmla="*/ 2236305 h 2274405"/>
              <a:gd name="connsiteX4" fmla="*/ 4094922 w 4094922"/>
              <a:gd name="connsiteY4" fmla="*/ 934278 h 227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4922" h="2274405">
                <a:moveTo>
                  <a:pt x="0" y="1103244"/>
                </a:moveTo>
                <a:cubicBezTo>
                  <a:pt x="370232" y="551622"/>
                  <a:pt x="740465" y="0"/>
                  <a:pt x="1113182" y="9939"/>
                </a:cubicBezTo>
                <a:cubicBezTo>
                  <a:pt x="1485899" y="19878"/>
                  <a:pt x="1913282" y="791817"/>
                  <a:pt x="2236304" y="1162878"/>
                </a:cubicBezTo>
                <a:cubicBezTo>
                  <a:pt x="2559326" y="1533939"/>
                  <a:pt x="2741543" y="2274405"/>
                  <a:pt x="3051313" y="2236305"/>
                </a:cubicBezTo>
                <a:cubicBezTo>
                  <a:pt x="3361083" y="2198205"/>
                  <a:pt x="3728002" y="1566241"/>
                  <a:pt x="4094922" y="934278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Dipol ½ bølge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cxnSp>
        <p:nvCxnSpPr>
          <p:cNvPr id="5" name="Lige forbindelse 4"/>
          <p:cNvCxnSpPr/>
          <p:nvPr/>
        </p:nvCxnSpPr>
        <p:spPr>
          <a:xfrm>
            <a:off x="1835696" y="285293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ige forbindelse 5"/>
          <p:cNvCxnSpPr/>
          <p:nvPr/>
        </p:nvCxnSpPr>
        <p:spPr>
          <a:xfrm>
            <a:off x="4355976" y="285293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Antenne</a:t>
            </a:r>
            <a:r>
              <a:rPr lang="da-DK" baseline="0" dirty="0" smtClean="0"/>
              <a:t> strøm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…</a:t>
            </a:r>
            <a:r>
              <a:rPr lang="da-DK" dirty="0" smtClean="0"/>
              <a:t>og hvorfor man ikke kan køre andre bånd på den</a:t>
            </a:r>
          </a:p>
          <a:p>
            <a:endParaRPr lang="da-DK" dirty="0"/>
          </a:p>
        </p:txBody>
      </p:sp>
      <p:cxnSp>
        <p:nvCxnSpPr>
          <p:cNvPr id="4" name="Lige forbindelse 3"/>
          <p:cNvCxnSpPr/>
          <p:nvPr/>
        </p:nvCxnSpPr>
        <p:spPr>
          <a:xfrm>
            <a:off x="1835696" y="285293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ige forbindelse 4"/>
          <p:cNvCxnSpPr/>
          <p:nvPr/>
        </p:nvCxnSpPr>
        <p:spPr>
          <a:xfrm>
            <a:off x="4355976" y="285293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Magnetfelter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 B H felter – pas på dem</a:t>
            </a:r>
          </a:p>
          <a:p>
            <a:r>
              <a:rPr lang="da-DK" dirty="0" smtClean="0"/>
              <a:t>Nedspoling og hvad der sker</a:t>
            </a:r>
          </a:p>
        </p:txBody>
      </p:sp>
      <p:cxnSp>
        <p:nvCxnSpPr>
          <p:cNvPr id="4" name="Lige forbindelse 3"/>
          <p:cNvCxnSpPr/>
          <p:nvPr/>
        </p:nvCxnSpPr>
        <p:spPr>
          <a:xfrm>
            <a:off x="1907704" y="393305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ige forbindelse 4"/>
          <p:cNvCxnSpPr/>
          <p:nvPr/>
        </p:nvCxnSpPr>
        <p:spPr>
          <a:xfrm>
            <a:off x="4427984" y="3933056"/>
            <a:ext cx="244827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Antennetyper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Fødeimpedans</a:t>
            </a:r>
          </a:p>
          <a:p>
            <a:r>
              <a:rPr lang="da-DK" dirty="0" smtClean="0"/>
              <a:t>SWR</a:t>
            </a:r>
          </a:p>
          <a:p>
            <a:r>
              <a:rPr lang="da-DK" dirty="0" smtClean="0"/>
              <a:t>Pas på tab</a:t>
            </a:r>
          </a:p>
        </p:txBody>
      </p:sp>
      <p:cxnSp>
        <p:nvCxnSpPr>
          <p:cNvPr id="4" name="Lige forbindelse 3"/>
          <p:cNvCxnSpPr/>
          <p:nvPr/>
        </p:nvCxnSpPr>
        <p:spPr>
          <a:xfrm>
            <a:off x="3779912" y="3068960"/>
            <a:ext cx="194421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Lige forbindelse 4"/>
          <p:cNvCxnSpPr/>
          <p:nvPr/>
        </p:nvCxnSpPr>
        <p:spPr>
          <a:xfrm>
            <a:off x="5868144" y="3068960"/>
            <a:ext cx="1800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ige forbindelse 5"/>
          <p:cNvCxnSpPr/>
          <p:nvPr/>
        </p:nvCxnSpPr>
        <p:spPr>
          <a:xfrm>
            <a:off x="2987824" y="4365104"/>
            <a:ext cx="0" cy="10081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/>
          <p:cNvCxnSpPr/>
          <p:nvPr/>
        </p:nvCxnSpPr>
        <p:spPr>
          <a:xfrm>
            <a:off x="1619672" y="5373216"/>
            <a:ext cx="129614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/>
        </p:nvCxnSpPr>
        <p:spPr>
          <a:xfrm>
            <a:off x="3059832" y="5373216"/>
            <a:ext cx="129614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>
            <a:off x="7452320" y="3717032"/>
            <a:ext cx="0" cy="10081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 flipV="1">
            <a:off x="6516216" y="4725144"/>
            <a:ext cx="864096" cy="72008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7524328" y="4725144"/>
            <a:ext cx="792088" cy="7920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/>
        </p:nvSpPr>
        <p:spPr>
          <a:xfrm>
            <a:off x="4788024" y="4077072"/>
            <a:ext cx="1368152" cy="1368152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1" name="Lige forbindelse 20"/>
          <p:cNvCxnSpPr/>
          <p:nvPr/>
        </p:nvCxnSpPr>
        <p:spPr>
          <a:xfrm flipV="1">
            <a:off x="3923928" y="1700808"/>
            <a:ext cx="1656184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/>
          <p:cNvCxnSpPr/>
          <p:nvPr/>
        </p:nvCxnSpPr>
        <p:spPr>
          <a:xfrm>
            <a:off x="5652120" y="1700808"/>
            <a:ext cx="1584176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Antenne ophæng og materialer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20m dipol </a:t>
            </a:r>
          </a:p>
          <a:p>
            <a:r>
              <a:rPr lang="da-DK" dirty="0" smtClean="0"/>
              <a:t>20m rg213</a:t>
            </a:r>
          </a:p>
          <a:p>
            <a:r>
              <a:rPr lang="da-DK" dirty="0" err="1" smtClean="0"/>
              <a:t>Isolationsæg</a:t>
            </a:r>
            <a:r>
              <a:rPr lang="da-DK" dirty="0" smtClean="0"/>
              <a:t> </a:t>
            </a:r>
            <a:r>
              <a:rPr lang="da-DK" dirty="0" smtClean="0"/>
              <a:t>(hjørneisolator elhegn)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a-DK" sz="3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Snor/flaske/teleskopmast/ophal/</a:t>
            </a:r>
            <a:r>
              <a:rPr lang="da-DK" sz="3200" strike="sng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stige</a:t>
            </a:r>
            <a:endParaRPr lang="da-DK" sz="3200" strike="sng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dirty="0" smtClean="0"/>
              <a:t>Antenneledning</a:t>
            </a:r>
            <a:endParaRPr lang="da-DK" dirty="0" smtClean="0"/>
          </a:p>
          <a:p>
            <a:pPr lvl="1"/>
            <a:r>
              <a:rPr lang="da-DK" dirty="0" err="1" smtClean="0"/>
              <a:t>Litze</a:t>
            </a:r>
            <a:r>
              <a:rPr lang="da-DK" dirty="0" smtClean="0"/>
              <a:t>,</a:t>
            </a:r>
            <a:r>
              <a:rPr lang="da-DK" baseline="0" dirty="0" smtClean="0"/>
              <a:t> kobberledning, stålwire </a:t>
            </a:r>
          </a:p>
          <a:p>
            <a:pPr lvl="1"/>
            <a:r>
              <a:rPr lang="da-DK" baseline="0" dirty="0" smtClean="0"/>
              <a:t>Stiv eller blød</a:t>
            </a:r>
          </a:p>
          <a:p>
            <a:pPr lvl="1"/>
            <a:r>
              <a:rPr lang="da-DK" baseline="0" dirty="0" smtClean="0"/>
              <a:t>Isoleret eller </a:t>
            </a:r>
            <a:r>
              <a:rPr lang="da-DK" baseline="0" dirty="0" smtClean="0"/>
              <a:t>bart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Endefødte</a:t>
            </a:r>
            <a:r>
              <a:rPr lang="da-DK" dirty="0" smtClean="0"/>
              <a:t> enkeltbåndsantenner</a:t>
            </a:r>
            <a:br>
              <a:rPr lang="da-DK" dirty="0" smtClean="0"/>
            </a:br>
            <a:r>
              <a:rPr lang="da-DK" dirty="0" smtClean="0"/>
              <a:t>Byg selv/ombyg en ny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a-DK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2m J antenne</a:t>
            </a:r>
            <a:endParaRPr lang="da-DK" sz="3200" dirty="0" smtClean="0"/>
          </a:p>
          <a:p>
            <a:r>
              <a:rPr lang="da-DK" dirty="0" smtClean="0"/>
              <a:t>11m </a:t>
            </a:r>
            <a:r>
              <a:rPr lang="da-DK" dirty="0" smtClean="0"/>
              <a:t>(</a:t>
            </a:r>
            <a:r>
              <a:rPr lang="da-DK" dirty="0" err="1" smtClean="0"/>
              <a:t>uhhh</a:t>
            </a:r>
            <a:r>
              <a:rPr lang="da-DK" dirty="0" smtClean="0"/>
              <a:t>!) med </a:t>
            </a:r>
            <a:r>
              <a:rPr lang="da-DK" dirty="0" smtClean="0"/>
              <a:t>spole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Flerbåndsantenner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Multidipol</a:t>
            </a:r>
          </a:p>
          <a:p>
            <a:r>
              <a:rPr lang="da-DK" dirty="0" smtClean="0"/>
              <a:t>40/15meter </a:t>
            </a:r>
            <a:r>
              <a:rPr lang="da-DK" dirty="0" err="1" smtClean="0"/>
              <a:t>special</a:t>
            </a:r>
            <a:r>
              <a:rPr lang="da-DK" dirty="0" smtClean="0"/>
              <a:t> tilfælde</a:t>
            </a:r>
          </a:p>
          <a:p>
            <a:r>
              <a:rPr lang="da-DK" dirty="0" smtClean="0"/>
              <a:t>1/3 Hertz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199</Words>
  <Application>Microsoft Office PowerPoint</Application>
  <PresentationFormat>Skærmshow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Kontortema</vt:lpstr>
      <vt:lpstr>Endefødte antenner</vt:lpstr>
      <vt:lpstr>Sinusformet radiosignal</vt:lpstr>
      <vt:lpstr>Dipol ½ bølge</vt:lpstr>
      <vt:lpstr>Antenne strøm</vt:lpstr>
      <vt:lpstr>Magnetfelter</vt:lpstr>
      <vt:lpstr>Antennetyper</vt:lpstr>
      <vt:lpstr>Antenne ophæng og materialer</vt:lpstr>
      <vt:lpstr>Endefødte enkeltbåndsantenner Byg selv/ombyg en ny</vt:lpstr>
      <vt:lpstr>Flerbåndsantenner</vt:lpstr>
      <vt:lpstr>”Udstrålingsretning”</vt:lpstr>
      <vt:lpstr>Flerbåndsresonans</vt:lpstr>
      <vt:lpstr>Flere bånd på samme tråd</vt:lpstr>
      <vt:lpstr>Endefødt flerbåndsantenne</vt:lpstr>
      <vt:lpstr>Transformatorer</vt:lpstr>
      <vt:lpstr>Line isolator</vt:lpstr>
      <vt:lpstr>På engelsk med gode tegninger </vt:lpstr>
      <vt:lpstr>S-meter og power De samme to stationer med samme afstand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Indledning</dc:title>
  <dc:creator>OZ1IVA</dc:creator>
  <cp:lastModifiedBy>OZ1IVA</cp:lastModifiedBy>
  <cp:revision>36</cp:revision>
  <dcterms:created xsi:type="dcterms:W3CDTF">2023-10-01T14:37:24Z</dcterms:created>
  <dcterms:modified xsi:type="dcterms:W3CDTF">2023-10-04T20:04:49Z</dcterms:modified>
</cp:coreProperties>
</file>