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72" r:id="rId2"/>
    <p:sldId id="267" r:id="rId3"/>
    <p:sldId id="276" r:id="rId4"/>
    <p:sldId id="257" r:id="rId5"/>
    <p:sldId id="259" r:id="rId6"/>
    <p:sldId id="265" r:id="rId7"/>
    <p:sldId id="261" r:id="rId8"/>
    <p:sldId id="262" r:id="rId9"/>
    <p:sldId id="263" r:id="rId10"/>
    <p:sldId id="275" r:id="rId11"/>
    <p:sldId id="271" r:id="rId12"/>
    <p:sldId id="273" r:id="rId13"/>
    <p:sldId id="277" r:id="rId14"/>
  </p:sldIdLst>
  <p:sldSz cx="9144000" cy="6858000" type="screen4x3"/>
  <p:notesSz cx="6858000" cy="9144000"/>
  <p:defaultTextStyle>
    <a:defPPr>
      <a:defRPr lang="da-D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llemlayout 2 - Markering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7" d="100"/>
          <a:sy n="77" d="100"/>
        </p:scale>
        <p:origin x="-322" y="-8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di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da-DK" smtClean="0"/>
              <a:t>Klik for at redigere i master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a-DK" smtClean="0"/>
              <a:t>Klik for at redigere i master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85E1BF-BE7E-4772-BA4C-1728921887B9}" type="datetimeFigureOut">
              <a:rPr lang="da-DK" smtClean="0"/>
              <a:t>27-10-2017</a:t>
            </a:fld>
            <a:endParaRPr lang="da-D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7218BE-E4B1-44CD-9939-0DABEFD80BCB}" type="slidenum">
              <a:rPr lang="da-DK" smtClean="0"/>
              <a:t>‹nr.›</a:t>
            </a:fld>
            <a:endParaRPr lang="da-DK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og lodre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Klik for at redigere i master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85E1BF-BE7E-4772-BA4C-1728921887B9}" type="datetimeFigureOut">
              <a:rPr lang="da-DK" smtClean="0"/>
              <a:t>27-10-2017</a:t>
            </a:fld>
            <a:endParaRPr lang="da-D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7218BE-E4B1-44CD-9939-0DABEFD80BCB}" type="slidenum">
              <a:rPr lang="da-DK" smtClean="0"/>
              <a:t>‹nr.›</a:t>
            </a:fld>
            <a:endParaRPr lang="da-DK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Lodret ti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85E1BF-BE7E-4772-BA4C-1728921887B9}" type="datetimeFigureOut">
              <a:rPr lang="da-DK" smtClean="0"/>
              <a:t>27-10-2017</a:t>
            </a:fld>
            <a:endParaRPr lang="da-D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7218BE-E4B1-44CD-9939-0DABEFD80BCB}" type="slidenum">
              <a:rPr lang="da-DK" smtClean="0"/>
              <a:t>‹nr.›</a:t>
            </a:fld>
            <a:endParaRPr lang="da-DK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da-DK" smtClean="0"/>
              <a:t>Klik for at redigere i master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og indholds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85E1BF-BE7E-4772-BA4C-1728921887B9}" type="datetimeFigureOut">
              <a:rPr lang="da-DK" smtClean="0"/>
              <a:t>27-10-2017</a:t>
            </a:fld>
            <a:endParaRPr lang="da-D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7218BE-E4B1-44CD-9939-0DABEFD80BCB}" type="slidenum">
              <a:rPr lang="da-DK" smtClean="0"/>
              <a:t>‹nr.›</a:t>
            </a:fld>
            <a:endParaRPr lang="da-DK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Klik for at redigere i master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Afsnits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da-DK" smtClean="0"/>
              <a:t>Klik for at redigere i master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a-DK" smtClean="0"/>
              <a:t>Klik for at redigere i master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85E1BF-BE7E-4772-BA4C-1728921887B9}" type="datetimeFigureOut">
              <a:rPr lang="da-DK" smtClean="0"/>
              <a:t>27-10-2017</a:t>
            </a:fld>
            <a:endParaRPr lang="da-D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7218BE-E4B1-44CD-9939-0DABEFD80BCB}" type="slidenum">
              <a:rPr lang="da-DK" smtClean="0"/>
              <a:t>‹nr.›</a:t>
            </a:fld>
            <a:endParaRPr lang="da-DK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dholdsobjek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Klik for at redigere i master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85E1BF-BE7E-4772-BA4C-1728921887B9}" type="datetimeFigureOut">
              <a:rPr lang="da-DK" smtClean="0"/>
              <a:t>27-10-2017</a:t>
            </a:fld>
            <a:endParaRPr lang="da-D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7218BE-E4B1-44CD-9939-0DABEFD80BCB}" type="slidenum">
              <a:rPr lang="da-DK" smtClean="0"/>
              <a:t>‹nr.›</a:t>
            </a:fld>
            <a:endParaRPr lang="da-DK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a-DK" smtClean="0"/>
              <a:t>Klik for at redigere i master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 smtClean="0"/>
              <a:t>Klik for at redigere i master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 smtClean="0"/>
              <a:t>Klik for at redigere i master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85E1BF-BE7E-4772-BA4C-1728921887B9}" type="datetimeFigureOut">
              <a:rPr lang="da-DK" smtClean="0"/>
              <a:t>27-10-2017</a:t>
            </a:fld>
            <a:endParaRPr lang="da-DK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7218BE-E4B1-44CD-9939-0DABEFD80BCB}" type="slidenum">
              <a:rPr lang="da-DK" smtClean="0"/>
              <a:t>‹nr.›</a:t>
            </a:fld>
            <a:endParaRPr lang="da-DK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Ku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Klik for at redigere i master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85E1BF-BE7E-4772-BA4C-1728921887B9}" type="datetimeFigureOut">
              <a:rPr lang="da-DK" smtClean="0"/>
              <a:t>27-10-2017</a:t>
            </a:fld>
            <a:endParaRPr lang="da-DK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7218BE-E4B1-44CD-9939-0DABEFD80BCB}" type="slidenum">
              <a:rPr lang="da-DK" smtClean="0"/>
              <a:t>‹nr.›</a:t>
            </a:fld>
            <a:endParaRPr lang="da-DK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85E1BF-BE7E-4772-BA4C-1728921887B9}" type="datetimeFigureOut">
              <a:rPr lang="da-DK" smtClean="0"/>
              <a:t>27-10-2017</a:t>
            </a:fld>
            <a:endParaRPr lang="da-DK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7218BE-E4B1-44CD-9939-0DABEFD80BCB}" type="slidenum">
              <a:rPr lang="da-DK" smtClean="0"/>
              <a:t>‹nr.›</a:t>
            </a:fld>
            <a:endParaRPr lang="da-DK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Indhold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85E1BF-BE7E-4772-BA4C-1728921887B9}" type="datetimeFigureOut">
              <a:rPr lang="da-DK" smtClean="0"/>
              <a:t>27-10-2017</a:t>
            </a:fld>
            <a:endParaRPr lang="da-D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7218BE-E4B1-44CD-9939-0DABEFD80BCB}" type="slidenum">
              <a:rPr lang="da-DK" smtClean="0"/>
              <a:t>‹nr.›</a:t>
            </a:fld>
            <a:endParaRPr lang="da-DK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a-DK" smtClean="0"/>
              <a:t>Klik for at redigere i master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da-DK" smtClean="0"/>
              <a:t>Klik for at redigere i master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Billede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da-DK" smtClean="0"/>
              <a:t>Klik for at redigere i master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a-DK" smtClean="0"/>
              <a:t>Klik for at redigere i master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85E1BF-BE7E-4772-BA4C-1728921887B9}" type="datetimeFigureOut">
              <a:rPr lang="da-DK" smtClean="0"/>
              <a:t>27-10-2017</a:t>
            </a:fld>
            <a:endParaRPr lang="da-D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7218BE-E4B1-44CD-9939-0DABEFD80BCB}" type="slidenum">
              <a:rPr lang="da-DK" smtClean="0"/>
              <a:t>‹nr.›</a:t>
            </a:fld>
            <a:endParaRPr lang="da-DK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da-DK" smtClean="0"/>
              <a:t>Klik på ikonet for at tilføje et billede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a-DK" smtClean="0"/>
              <a:t>Klik for at redigere i master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7685E1BF-BE7E-4772-BA4C-1728921887B9}" type="datetimeFigureOut">
              <a:rPr lang="da-DK" smtClean="0"/>
              <a:t>27-10-2017</a:t>
            </a:fld>
            <a:endParaRPr lang="da-D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da-D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EF7218BE-E4B1-44CD-9939-0DABEFD80BCB}" type="slidenum">
              <a:rPr lang="da-DK" smtClean="0"/>
              <a:t>‹nr.›</a:t>
            </a:fld>
            <a:endParaRPr lang="da-DK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indhold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da-DK" dirty="0"/>
              <a:t>Historien begynder, da jeg med min </a:t>
            </a:r>
            <a:r>
              <a:rPr lang="da-DK" dirty="0" err="1"/>
              <a:t>Rigexpert</a:t>
            </a:r>
            <a:r>
              <a:rPr lang="da-DK" dirty="0"/>
              <a:t> AA-54 </a:t>
            </a:r>
            <a:r>
              <a:rPr lang="da-DK" dirty="0" err="1"/>
              <a:t>analyzer</a:t>
            </a:r>
            <a:r>
              <a:rPr lang="da-DK" dirty="0"/>
              <a:t> målte SWR og impedans på min </a:t>
            </a:r>
            <a:r>
              <a:rPr lang="da-DK" dirty="0" err="1"/>
              <a:t>Fritzel</a:t>
            </a:r>
            <a:r>
              <a:rPr lang="da-DK" dirty="0"/>
              <a:t> FB33 </a:t>
            </a:r>
            <a:r>
              <a:rPr lang="da-DK" dirty="0" err="1"/>
              <a:t>yagi</a:t>
            </a:r>
            <a:r>
              <a:rPr lang="da-DK" dirty="0"/>
              <a:t>, der dækker 20, 15 og 10 meter</a:t>
            </a:r>
            <a:r>
              <a:rPr lang="da-DK" dirty="0" smtClean="0"/>
              <a:t>. </a:t>
            </a:r>
            <a:endParaRPr lang="da-DK" dirty="0" smtClean="0"/>
          </a:p>
          <a:p>
            <a:r>
              <a:rPr lang="da-DK" dirty="0" smtClean="0"/>
              <a:t>Målingerne </a:t>
            </a:r>
            <a:r>
              <a:rPr lang="da-DK" dirty="0"/>
              <a:t>gav nedenstående resultat. </a:t>
            </a:r>
            <a:endParaRPr lang="da-DK" dirty="0" smtClean="0"/>
          </a:p>
          <a:p>
            <a:r>
              <a:rPr lang="da-DK" dirty="0" smtClean="0">
                <a:solidFill>
                  <a:srgbClr val="FF0000"/>
                </a:solidFill>
              </a:rPr>
              <a:t>Z</a:t>
            </a:r>
            <a:r>
              <a:rPr lang="da-DK" dirty="0" smtClean="0"/>
              <a:t> </a:t>
            </a:r>
            <a:r>
              <a:rPr lang="da-DK" dirty="0"/>
              <a:t>står for den samlede, komplekse impedans, der indeholder </a:t>
            </a:r>
            <a:r>
              <a:rPr lang="da-DK" dirty="0">
                <a:solidFill>
                  <a:srgbClr val="FF0000"/>
                </a:solidFill>
              </a:rPr>
              <a:t>R</a:t>
            </a:r>
            <a:r>
              <a:rPr lang="da-DK" dirty="0"/>
              <a:t> for den </a:t>
            </a:r>
            <a:r>
              <a:rPr lang="da-DK" dirty="0" err="1"/>
              <a:t>ohmske</a:t>
            </a:r>
            <a:r>
              <a:rPr lang="da-DK" dirty="0"/>
              <a:t> del og </a:t>
            </a:r>
            <a:r>
              <a:rPr lang="da-DK" dirty="0">
                <a:solidFill>
                  <a:srgbClr val="FF0000"/>
                </a:solidFill>
              </a:rPr>
              <a:t>X </a:t>
            </a:r>
            <a:r>
              <a:rPr lang="da-DK" dirty="0"/>
              <a:t>for den imaginære del af </a:t>
            </a:r>
            <a:r>
              <a:rPr lang="da-DK" dirty="0" smtClean="0"/>
              <a:t>impedansen.</a:t>
            </a:r>
            <a:endParaRPr lang="da-DK" dirty="0"/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a-DK" dirty="0" smtClean="0"/>
              <a:t>Impedanstilpasning ved hjælp af Smith kortet</a:t>
            </a: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18371445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indhold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a-DK" dirty="0" smtClean="0"/>
          </a:p>
          <a:p>
            <a:endParaRPr lang="da-DK" dirty="0"/>
          </a:p>
          <a:p>
            <a:r>
              <a:rPr lang="da-DK" dirty="0" smtClean="0"/>
              <a:t>1. Seriekapacitet på 459,6 pF</a:t>
            </a:r>
          </a:p>
          <a:p>
            <a:r>
              <a:rPr lang="da-DK" dirty="0" smtClean="0"/>
              <a:t>2. Parallelinduktion (spole) på 0.894 </a:t>
            </a:r>
            <a:r>
              <a:rPr lang="da-DK" dirty="0" err="1" smtClean="0"/>
              <a:t>uH</a:t>
            </a:r>
            <a:endParaRPr lang="da-DK" dirty="0"/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smtClean="0"/>
              <a:t>Løsning</a:t>
            </a: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417926491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Pladsholder til indhold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82243312"/>
              </p:ext>
            </p:extLst>
          </p:nvPr>
        </p:nvGraphicFramePr>
        <p:xfrm>
          <a:off x="1763688" y="2564905"/>
          <a:ext cx="6048672" cy="2712392"/>
        </p:xfrm>
        <a:graphic>
          <a:graphicData uri="http://schemas.openxmlformats.org/drawingml/2006/table">
            <a:tbl>
              <a:tblPr firstRow="1" firstCol="1" bandRow="1"/>
              <a:tblGrid>
                <a:gridCol w="1209603"/>
                <a:gridCol w="1209603"/>
                <a:gridCol w="1209603"/>
                <a:gridCol w="1209603"/>
                <a:gridCol w="1210260"/>
              </a:tblGrid>
              <a:tr h="67809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a-DK" sz="1200">
                          <a:solidFill>
                            <a:srgbClr val="000000"/>
                          </a:solidFill>
                          <a:effectLst/>
                          <a:highlight>
                            <a:srgbClr val="FFFF00"/>
                          </a:highlight>
                          <a:latin typeface="Times New Roman"/>
                          <a:ea typeface="Calibri"/>
                          <a:cs typeface="Times New Roman"/>
                        </a:rPr>
                        <a:t>Frekvens</a:t>
                      </a:r>
                      <a:endParaRPr lang="da-DK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a-DK" sz="1200">
                          <a:solidFill>
                            <a:srgbClr val="000000"/>
                          </a:solidFill>
                          <a:effectLst/>
                          <a:highlight>
                            <a:srgbClr val="FFFF00"/>
                          </a:highlight>
                          <a:latin typeface="Times New Roman"/>
                          <a:ea typeface="Calibri"/>
                          <a:cs typeface="Times New Roman"/>
                        </a:rPr>
                        <a:t>SWR</a:t>
                      </a:r>
                      <a:endParaRPr lang="da-DK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a-DK" sz="1200">
                          <a:solidFill>
                            <a:srgbClr val="000000"/>
                          </a:solidFill>
                          <a:effectLst/>
                          <a:highlight>
                            <a:srgbClr val="FFFF00"/>
                          </a:highlight>
                          <a:latin typeface="Times New Roman"/>
                          <a:ea typeface="Calibri"/>
                          <a:cs typeface="Times New Roman"/>
                        </a:rPr>
                        <a:t>Z</a:t>
                      </a:r>
                      <a:endParaRPr lang="da-DK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a-DK" sz="1200">
                          <a:solidFill>
                            <a:srgbClr val="000000"/>
                          </a:solidFill>
                          <a:effectLst/>
                          <a:highlight>
                            <a:srgbClr val="FFFF00"/>
                          </a:highlight>
                          <a:latin typeface="Times New Roman"/>
                          <a:ea typeface="Calibri"/>
                          <a:cs typeface="Times New Roman"/>
                        </a:rPr>
                        <a:t>R</a:t>
                      </a:r>
                      <a:endParaRPr lang="da-DK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a-DK" sz="1200">
                          <a:solidFill>
                            <a:srgbClr val="000000"/>
                          </a:solidFill>
                          <a:effectLst/>
                          <a:highlight>
                            <a:srgbClr val="FFFF00"/>
                          </a:highlight>
                          <a:latin typeface="Times New Roman"/>
                          <a:ea typeface="Calibri"/>
                          <a:cs typeface="Times New Roman"/>
                        </a:rPr>
                        <a:t>X</a:t>
                      </a:r>
                      <a:endParaRPr lang="da-DK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7809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a-DK" sz="12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14200</a:t>
                      </a:r>
                      <a:endParaRPr lang="da-DK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a-DK" sz="12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1.06 (1.4)</a:t>
                      </a:r>
                      <a:endParaRPr lang="da-DK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a-DK" sz="12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47.8 (35.8)</a:t>
                      </a:r>
                      <a:endParaRPr lang="da-DK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a-DK" sz="12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47.8 (35.8)</a:t>
                      </a:r>
                      <a:endParaRPr lang="da-DK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a-DK" sz="12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-1.5 (0.9)</a:t>
                      </a:r>
                      <a:endParaRPr lang="da-DK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7809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a-DK" sz="12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21250</a:t>
                      </a:r>
                      <a:endParaRPr lang="da-DK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a-DK" sz="12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1.07 (1.7)</a:t>
                      </a:r>
                      <a:endParaRPr lang="da-DK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a-DK" sz="12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47.5 (30.0)</a:t>
                      </a:r>
                      <a:endParaRPr lang="da-DK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a-DK" sz="12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47.4 (29.8)</a:t>
                      </a:r>
                      <a:endParaRPr lang="da-DK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a-DK" sz="12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2 (-3.1)</a:t>
                      </a:r>
                      <a:endParaRPr lang="da-DK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7809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a-DK" sz="12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28450</a:t>
                      </a:r>
                      <a:endParaRPr lang="da-DK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a-DK" sz="12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1.04 (1.9)</a:t>
                      </a:r>
                      <a:endParaRPr lang="da-DK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a-DK" sz="12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48.4 (36.4)</a:t>
                      </a:r>
                      <a:endParaRPr lang="da-DK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a-DK" sz="12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48.2 (31.9)</a:t>
                      </a:r>
                      <a:endParaRPr lang="da-DK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a-DK" sz="12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1.4 (-17.5)</a:t>
                      </a:r>
                      <a:endParaRPr lang="da-DK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Efter impedanstilpasningen</a:t>
            </a:r>
            <a:endParaRPr lang="da-DK" dirty="0"/>
          </a:p>
        </p:txBody>
      </p:sp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1651000" y="3979863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a-DK" altLang="da-DK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Rectangle 2"/>
          <p:cNvSpPr>
            <a:spLocks noChangeArrowheads="1"/>
          </p:cNvSpPr>
          <p:nvPr/>
        </p:nvSpPr>
        <p:spPr bwMode="auto">
          <a:xfrm>
            <a:off x="1651000" y="3979863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a-DK" altLang="da-DK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715907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indhold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a-DK"/>
          </a:p>
        </p:txBody>
      </p:sp>
      <p:pic>
        <p:nvPicPr>
          <p:cNvPr id="1026" name="Picture 2" descr="C:\Users\Peter\Pictures\Impedanstilpasning\FB33 impedanstilpasning (2)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948516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Peter\Pictures\Impedanstilpasning\IMG_3459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555776" y="1268760"/>
            <a:ext cx="3456384" cy="46085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5899843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Pladsholder til indhold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63739018"/>
              </p:ext>
            </p:extLst>
          </p:nvPr>
        </p:nvGraphicFramePr>
        <p:xfrm>
          <a:off x="1331640" y="3068960"/>
          <a:ext cx="6880966" cy="2689436"/>
        </p:xfrm>
        <a:graphic>
          <a:graphicData uri="http://schemas.openxmlformats.org/drawingml/2006/table">
            <a:tbl>
              <a:tblPr firstRow="1" firstCol="1" bandRow="1"/>
              <a:tblGrid>
                <a:gridCol w="1376044"/>
                <a:gridCol w="1376044"/>
                <a:gridCol w="1376044"/>
                <a:gridCol w="1376044"/>
                <a:gridCol w="1376790"/>
              </a:tblGrid>
              <a:tr h="67235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da-DK" sz="1200" dirty="0">
                          <a:solidFill>
                            <a:srgbClr val="000000"/>
                          </a:solidFill>
                          <a:effectLst/>
                          <a:highlight>
                            <a:srgbClr val="FFFF00"/>
                          </a:highlight>
                          <a:latin typeface="Times New Roman"/>
                          <a:ea typeface="Calibri"/>
                          <a:cs typeface="Times New Roman"/>
                        </a:rPr>
                        <a:t>Frekvens</a:t>
                      </a:r>
                      <a:endParaRPr lang="da-DK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da-DK" sz="1200" dirty="0">
                          <a:solidFill>
                            <a:srgbClr val="000000"/>
                          </a:solidFill>
                          <a:effectLst/>
                          <a:highlight>
                            <a:srgbClr val="FFFF00"/>
                          </a:highlight>
                          <a:latin typeface="Times New Roman"/>
                          <a:ea typeface="Calibri"/>
                          <a:cs typeface="Times New Roman"/>
                        </a:rPr>
                        <a:t>SWR</a:t>
                      </a:r>
                      <a:endParaRPr lang="da-DK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da-DK" sz="1200" dirty="0">
                          <a:solidFill>
                            <a:srgbClr val="000000"/>
                          </a:solidFill>
                          <a:effectLst/>
                          <a:highlight>
                            <a:srgbClr val="FFFF00"/>
                          </a:highlight>
                          <a:latin typeface="Times New Roman"/>
                          <a:ea typeface="Calibri"/>
                          <a:cs typeface="Times New Roman"/>
                        </a:rPr>
                        <a:t>Z</a:t>
                      </a:r>
                      <a:endParaRPr lang="da-DK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da-DK" sz="1200">
                          <a:solidFill>
                            <a:srgbClr val="000000"/>
                          </a:solidFill>
                          <a:effectLst/>
                          <a:highlight>
                            <a:srgbClr val="FFFF00"/>
                          </a:highlight>
                          <a:latin typeface="Times New Roman"/>
                          <a:ea typeface="Calibri"/>
                          <a:cs typeface="Times New Roman"/>
                        </a:rPr>
                        <a:t>R</a:t>
                      </a:r>
                      <a:endParaRPr lang="da-DK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da-DK" sz="1200">
                          <a:solidFill>
                            <a:srgbClr val="000000"/>
                          </a:solidFill>
                          <a:effectLst/>
                          <a:highlight>
                            <a:srgbClr val="FFFF00"/>
                          </a:highlight>
                          <a:latin typeface="Times New Roman"/>
                          <a:ea typeface="Calibri"/>
                          <a:cs typeface="Times New Roman"/>
                        </a:rPr>
                        <a:t>X</a:t>
                      </a:r>
                      <a:endParaRPr lang="da-DK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7235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da-DK" sz="12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14200 kHz</a:t>
                      </a:r>
                      <a:endParaRPr lang="da-DK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da-DK" sz="12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1.4</a:t>
                      </a:r>
                      <a:endParaRPr lang="da-DK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da-DK" sz="12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35.8</a:t>
                      </a:r>
                      <a:endParaRPr lang="da-DK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da-DK" sz="12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35.8</a:t>
                      </a:r>
                      <a:endParaRPr lang="da-DK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da-DK" sz="12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0.9</a:t>
                      </a:r>
                      <a:endParaRPr lang="da-DK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7235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da-DK" sz="12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21250 kHz</a:t>
                      </a:r>
                      <a:endParaRPr lang="da-DK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da-DK" sz="12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1.7</a:t>
                      </a:r>
                      <a:endParaRPr lang="da-DK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da-DK" sz="12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30</a:t>
                      </a:r>
                      <a:endParaRPr lang="da-DK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da-DK" sz="12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29.8</a:t>
                      </a:r>
                      <a:endParaRPr lang="da-DK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da-DK" sz="12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-3.1</a:t>
                      </a:r>
                      <a:endParaRPr lang="da-DK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7235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da-DK" sz="12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28450 kHz</a:t>
                      </a:r>
                      <a:endParaRPr lang="da-DK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da-DK" sz="12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1.9</a:t>
                      </a:r>
                      <a:endParaRPr lang="da-DK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da-DK" sz="12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36.4</a:t>
                      </a:r>
                      <a:endParaRPr lang="da-DK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da-DK" sz="12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31.9</a:t>
                      </a:r>
                      <a:endParaRPr lang="da-DK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da-DK" sz="12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-17.5</a:t>
                      </a:r>
                      <a:endParaRPr lang="da-DK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a-DK" dirty="0" smtClean="0"/>
              <a:t>Før impedanstilpasning</a:t>
            </a:r>
            <a:endParaRPr lang="da-DK" dirty="0"/>
          </a:p>
        </p:txBody>
      </p:sp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1651000" y="3979863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a-DK" altLang="da-DK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699174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indhold 1"/>
          <p:cNvSpPr>
            <a:spLocks noGrp="1"/>
          </p:cNvSpPr>
          <p:nvPr>
            <p:ph idx="1"/>
          </p:nvPr>
        </p:nvSpPr>
        <p:spPr>
          <a:xfrm>
            <a:off x="872067" y="3356991"/>
            <a:ext cx="7408333" cy="2769171"/>
          </a:xfrm>
        </p:spPr>
        <p:txBody>
          <a:bodyPr/>
          <a:lstStyle/>
          <a:p>
            <a:r>
              <a:rPr lang="da-DK" dirty="0"/>
              <a:t>http://www.fritz.dellsperger.net/smith.html</a:t>
            </a:r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smtClean="0"/>
              <a:t>Her finder du Smith kortet</a:t>
            </a: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275030094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1412776"/>
            <a:ext cx="6696744" cy="53573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a-DK" sz="2800" dirty="0" smtClean="0"/>
              <a:t>1. Klik på Keyboard</a:t>
            </a:r>
            <a:endParaRPr lang="da-DK" sz="2800" dirty="0"/>
          </a:p>
        </p:txBody>
      </p:sp>
      <p:cxnSp>
        <p:nvCxnSpPr>
          <p:cNvPr id="4" name="Lige pilforbindelse 3"/>
          <p:cNvCxnSpPr/>
          <p:nvPr/>
        </p:nvCxnSpPr>
        <p:spPr>
          <a:xfrm>
            <a:off x="1547664" y="620688"/>
            <a:ext cx="914400" cy="9144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505619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1628800"/>
            <a:ext cx="6408712" cy="51269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a-DK" sz="2700" dirty="0" smtClean="0"/>
              <a:t>2. Indsæt den </a:t>
            </a:r>
            <a:r>
              <a:rPr lang="da-DK" sz="2700" dirty="0" err="1" smtClean="0"/>
              <a:t>ohmske</a:t>
            </a:r>
            <a:r>
              <a:rPr lang="da-DK" sz="2700" dirty="0" smtClean="0"/>
              <a:t> del (re) og den</a:t>
            </a:r>
            <a:br>
              <a:rPr lang="da-DK" sz="2700" dirty="0" smtClean="0"/>
            </a:br>
            <a:r>
              <a:rPr lang="da-DK" sz="2700" dirty="0" smtClean="0"/>
              <a:t>imaginære del (</a:t>
            </a:r>
            <a:r>
              <a:rPr lang="da-DK" sz="2700" dirty="0" err="1" smtClean="0"/>
              <a:t>im</a:t>
            </a:r>
            <a:r>
              <a:rPr lang="da-DK" sz="2700" dirty="0" smtClean="0"/>
              <a:t>) af impedansen samt frekvens. Klik på OK</a:t>
            </a:r>
            <a:r>
              <a:rPr lang="da-DK" sz="3100" dirty="0" smtClean="0"/>
              <a:t>.</a:t>
            </a:r>
            <a:endParaRPr lang="da-DK" sz="3100" dirty="0"/>
          </a:p>
        </p:txBody>
      </p:sp>
    </p:spTree>
    <p:extLst>
      <p:ext uri="{BB962C8B-B14F-4D97-AF65-F5344CB8AC3E}">
        <p14:creationId xmlns:p14="http://schemas.microsoft.com/office/powerpoint/2010/main" val="12980377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418953" y="2674938"/>
            <a:ext cx="4314031" cy="3451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a-DK" sz="2800" dirty="0" smtClean="0"/>
              <a:t>3. DP1 </a:t>
            </a:r>
            <a:r>
              <a:rPr lang="da-DK" sz="2800" dirty="0" smtClean="0"/>
              <a:t>viser, hvor </a:t>
            </a:r>
            <a:r>
              <a:rPr lang="da-DK" sz="2800" dirty="0" smtClean="0"/>
              <a:t>din antenne ligger på Smith kortet</a:t>
            </a:r>
            <a:endParaRPr lang="da-DK" sz="2800" dirty="0"/>
          </a:p>
        </p:txBody>
      </p:sp>
    </p:spTree>
    <p:extLst>
      <p:ext uri="{BB962C8B-B14F-4D97-AF65-F5344CB8AC3E}">
        <p14:creationId xmlns:p14="http://schemas.microsoft.com/office/powerpoint/2010/main" val="26917937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indhold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a-DK" sz="2800" dirty="0" smtClean="0"/>
              <a:t>4. </a:t>
            </a:r>
            <a:r>
              <a:rPr lang="da-DK" sz="2800" dirty="0" err="1" smtClean="0"/>
              <a:t>Højreklik</a:t>
            </a:r>
            <a:r>
              <a:rPr lang="da-DK" sz="2800" dirty="0" smtClean="0"/>
              <a:t> på DP1. Så ser du i hvilken retning du skal gå for at nå punktet, hvor den røde og den blå cirkel møder hinanden.</a:t>
            </a:r>
            <a:endParaRPr lang="da-DK" sz="2800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1700808"/>
            <a:ext cx="6336704" cy="5069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1278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418953" y="2674938"/>
            <a:ext cx="4314031" cy="3451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a-DK" sz="2800" dirty="0" smtClean="0"/>
              <a:t>5. </a:t>
            </a:r>
            <a:r>
              <a:rPr lang="da-DK" sz="2800" dirty="0" smtClean="0"/>
              <a:t>Hvordan når du fra DP1 til TP2? Vælg fx en seriekapacitet fra værktøjslinjen i øverste højre side.</a:t>
            </a:r>
            <a:endParaRPr lang="da-DK" sz="2800" dirty="0"/>
          </a:p>
        </p:txBody>
      </p:sp>
    </p:spTree>
    <p:extLst>
      <p:ext uri="{BB962C8B-B14F-4D97-AF65-F5344CB8AC3E}">
        <p14:creationId xmlns:p14="http://schemas.microsoft.com/office/powerpoint/2010/main" val="21442421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dsholder til indhold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a-DK" sz="2800" dirty="0" smtClean="0"/>
              <a:t>6. Hvordan når du i mål fra TP2 til punktet, hvor den blå og den røde cirkel møder hinanden? Vælg fx en spole fra værktøjslinjen.</a:t>
            </a:r>
            <a:endParaRPr lang="da-DK" sz="2800" dirty="0"/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1628800"/>
            <a:ext cx="6111776" cy="48894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49009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Bølgeform">
  <a:themeElements>
    <a:clrScheme name="Bølgeform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Bølgeform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Bølgeform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84</TotalTime>
  <Words>283</Words>
  <Application>Microsoft Office PowerPoint</Application>
  <PresentationFormat>Skærmshow (4:3)</PresentationFormat>
  <Paragraphs>59</Paragraphs>
  <Slides>13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Diastitler</vt:lpstr>
      </vt:variant>
      <vt:variant>
        <vt:i4>13</vt:i4>
      </vt:variant>
    </vt:vector>
  </HeadingPairs>
  <TitlesOfParts>
    <vt:vector size="14" baseType="lpstr">
      <vt:lpstr>Bølgeform</vt:lpstr>
      <vt:lpstr>Impedanstilpasning ved hjælp af Smith kortet</vt:lpstr>
      <vt:lpstr>Før impedanstilpasning</vt:lpstr>
      <vt:lpstr>Her finder du Smith kortet</vt:lpstr>
      <vt:lpstr>1. Klik på Keyboard</vt:lpstr>
      <vt:lpstr>2. Indsæt den ohmske del (re) og den imaginære del (im) af impedansen samt frekvens. Klik på OK.</vt:lpstr>
      <vt:lpstr>3. DP1 viser, hvor din antenne ligger på Smith kortet</vt:lpstr>
      <vt:lpstr>4. Højreklik på DP1. Så ser du i hvilken retning du skal gå for at nå punktet, hvor den røde og den blå cirkel møder hinanden.</vt:lpstr>
      <vt:lpstr>5. Hvordan når du fra DP1 til TP2? Vælg fx en seriekapacitet fra værktøjslinjen i øverste højre side.</vt:lpstr>
      <vt:lpstr>6. Hvordan når du i mål fra TP2 til punktet, hvor den blå og den røde cirkel møder hinanden? Vælg fx en spole fra værktøjslinjen.</vt:lpstr>
      <vt:lpstr>Løsning</vt:lpstr>
      <vt:lpstr>Efter impedanstilpasningen</vt:lpstr>
      <vt:lpstr>PowerPoint-præsentation</vt:lpstr>
      <vt:lpstr>PowerPoint-præsentation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PowerPoint-præsentation</dc:title>
  <dc:creator>Peter</dc:creator>
  <cp:lastModifiedBy>Peter</cp:lastModifiedBy>
  <cp:revision>18</cp:revision>
  <dcterms:created xsi:type="dcterms:W3CDTF">2017-10-23T08:15:45Z</dcterms:created>
  <dcterms:modified xsi:type="dcterms:W3CDTF">2017-10-27T11:58:37Z</dcterms:modified>
</cp:coreProperties>
</file>